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63" r:id="rId2"/>
    <p:sldId id="376" r:id="rId3"/>
    <p:sldId id="377" r:id="rId4"/>
    <p:sldId id="320" r:id="rId5"/>
    <p:sldId id="323" r:id="rId6"/>
    <p:sldId id="325" r:id="rId7"/>
    <p:sldId id="399" r:id="rId8"/>
    <p:sldId id="379" r:id="rId9"/>
    <p:sldId id="385" r:id="rId10"/>
    <p:sldId id="386" r:id="rId11"/>
    <p:sldId id="413" r:id="rId12"/>
    <p:sldId id="388" r:id="rId13"/>
    <p:sldId id="414" r:id="rId14"/>
    <p:sldId id="352" r:id="rId15"/>
    <p:sldId id="389" r:id="rId16"/>
    <p:sldId id="400" r:id="rId17"/>
    <p:sldId id="401" r:id="rId18"/>
    <p:sldId id="390" r:id="rId19"/>
    <p:sldId id="415" r:id="rId20"/>
    <p:sldId id="372" r:id="rId21"/>
    <p:sldId id="375" r:id="rId22"/>
    <p:sldId id="416" r:id="rId23"/>
    <p:sldId id="406" r:id="rId24"/>
    <p:sldId id="407" r:id="rId25"/>
    <p:sldId id="339" r:id="rId26"/>
    <p:sldId id="402" r:id="rId27"/>
    <p:sldId id="417" r:id="rId28"/>
    <p:sldId id="418" r:id="rId29"/>
    <p:sldId id="393" r:id="rId30"/>
    <p:sldId id="394" r:id="rId31"/>
    <p:sldId id="397" r:id="rId32"/>
    <p:sldId id="395" r:id="rId33"/>
    <p:sldId id="409" r:id="rId34"/>
    <p:sldId id="396" r:id="rId35"/>
    <p:sldId id="410" r:id="rId36"/>
    <p:sldId id="419" r:id="rId37"/>
    <p:sldId id="420" r:id="rId38"/>
    <p:sldId id="421" r:id="rId39"/>
    <p:sldId id="287" r:id="rId40"/>
    <p:sldId id="361" r:id="rId41"/>
    <p:sldId id="412" r:id="rId42"/>
    <p:sldId id="411" r:id="rId43"/>
    <p:sldId id="364" r:id="rId44"/>
    <p:sldId id="294" r:id="rId4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76"/>
            <p14:sldId id="377"/>
            <p14:sldId id="320"/>
            <p14:sldId id="323"/>
            <p14:sldId id="325"/>
            <p14:sldId id="399"/>
            <p14:sldId id="379"/>
            <p14:sldId id="385"/>
            <p14:sldId id="386"/>
            <p14:sldId id="413"/>
            <p14:sldId id="388"/>
            <p14:sldId id="414"/>
            <p14:sldId id="352"/>
          </p14:sldIdLst>
        </p14:section>
        <p14:section name="설계단계" id="{079FB007-4044-4E60-AD09-4E9512A5438F}">
          <p14:sldIdLst>
            <p14:sldId id="389"/>
            <p14:sldId id="400"/>
            <p14:sldId id="401"/>
            <p14:sldId id="390"/>
            <p14:sldId id="415"/>
            <p14:sldId id="372"/>
            <p14:sldId id="375"/>
            <p14:sldId id="416"/>
            <p14:sldId id="406"/>
            <p14:sldId id="407"/>
            <p14:sldId id="339"/>
            <p14:sldId id="402"/>
            <p14:sldId id="417"/>
            <p14:sldId id="418"/>
            <p14:sldId id="393"/>
            <p14:sldId id="394"/>
            <p14:sldId id="397"/>
            <p14:sldId id="395"/>
            <p14:sldId id="409"/>
            <p14:sldId id="396"/>
            <p14:sldId id="410"/>
            <p14:sldId id="419"/>
            <p14:sldId id="420"/>
            <p14:sldId id="421"/>
            <p14:sldId id="287"/>
            <p14:sldId id="361"/>
            <p14:sldId id="412"/>
            <p14:sldId id="411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3B5AA8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28" autoAdjust="0"/>
    <p:restoredTop sz="94766" autoAdjust="0"/>
  </p:normalViewPr>
  <p:slideViewPr>
    <p:cSldViewPr>
      <p:cViewPr varScale="1">
        <p:scale>
          <a:sx n="87" d="100"/>
          <a:sy n="87" d="100"/>
        </p:scale>
        <p:origin x="85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2022-07-07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55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978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771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258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588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886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6100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2022-07-07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2022-07-07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2022-07-07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2022-07-07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2022-07-07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2022-07-07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2022-07-07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2022-07-07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2022-07-07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2022-07-07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2022-07-07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2022-07-07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9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56628" y="3924781"/>
            <a:ext cx="6912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 </a:t>
            </a:r>
            <a:r>
              <a:rPr lang="ko-KR" altLang="en-US" sz="2400" b="1" spc="-150" dirty="0">
                <a:solidFill>
                  <a:srgbClr val="77787B"/>
                </a:solidFill>
              </a:rPr>
              <a:t>딥러닝 모델을 이용한 졸음감지 서비스</a:t>
            </a: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/>
              <a:t>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414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2021. 10. 18</a:t>
            </a:r>
          </a:p>
        </p:txBody>
      </p:sp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9D91292-1490-45F8-9427-18D2C0885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33" y="1346240"/>
            <a:ext cx="1554585" cy="165546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009779"/>
              </p:ext>
            </p:extLst>
          </p:nvPr>
        </p:nvGraphicFramePr>
        <p:xfrm>
          <a:off x="108352" y="1241783"/>
          <a:ext cx="8958255" cy="4621368"/>
        </p:xfrm>
        <a:graphic>
          <a:graphicData uri="http://schemas.openxmlformats.org/drawingml/2006/table">
            <a:tbl>
              <a:tblPr/>
              <a:tblGrid>
                <a:gridCol w="266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47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04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게시판 화면 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어느 화면에서의 상단바에서 게시판 버튼을 통하여 이동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사용자가 이용할 수 있는 페이지로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자유 게시판을 만들어 사용자 간의 소통을 위한 공간과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개발자들에게 건의할 수 있는 질문 게시판을 만들었다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 자유게시판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 웹페이지를 이용하는 사용자들의 소통을 위해 자유롭게 글을 게시하고 댓글을 달 수 있는 소통 게시판 마련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∎질문 게시판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사용자들이 개발자들에게 불편한 점을 건의 하거나 질문사항이 있을 때 건의할 수 있는 게시판 마련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댓글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게시판 기능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461C5278-955E-44DE-8AA9-12B9550F1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71" y="3417022"/>
            <a:ext cx="971550" cy="2820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8442CA-94EE-48E4-BFE3-F6AF7B36E551}"/>
              </a:ext>
            </a:extLst>
          </p:cNvPr>
          <p:cNvSpPr txBox="1"/>
          <p:nvPr/>
        </p:nvSpPr>
        <p:spPr>
          <a:xfrm>
            <a:off x="101520" y="3013688"/>
            <a:ext cx="144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자유 게시판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A12989-FEF0-43B3-BE01-23555261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4725144"/>
            <a:ext cx="971550" cy="28201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AFD88E-CCFC-4657-89AF-0B59AA935E33}"/>
              </a:ext>
            </a:extLst>
          </p:cNvPr>
          <p:cNvSpPr txBox="1"/>
          <p:nvPr/>
        </p:nvSpPr>
        <p:spPr>
          <a:xfrm>
            <a:off x="136071" y="4409432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질문 게시판</a:t>
            </a:r>
          </a:p>
        </p:txBody>
      </p:sp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9A387048-5C7D-43EE-80D1-A9C3F15E3B3E}"/>
              </a:ext>
            </a:extLst>
          </p:cNvPr>
          <p:cNvSpPr/>
          <p:nvPr/>
        </p:nvSpPr>
        <p:spPr>
          <a:xfrm flipH="1">
            <a:off x="713650" y="2377757"/>
            <a:ext cx="178623" cy="599096"/>
          </a:xfrm>
          <a:prstGeom prst="downArrow">
            <a:avLst>
              <a:gd name="adj1" fmla="val 63138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5AC950C5-8C32-4689-8F9F-E5DDA288B1BC}"/>
              </a:ext>
            </a:extLst>
          </p:cNvPr>
          <p:cNvCxnSpPr>
            <a:cxnSpLocks/>
          </p:cNvCxnSpPr>
          <p:nvPr/>
        </p:nvCxnSpPr>
        <p:spPr>
          <a:xfrm flipH="1">
            <a:off x="600895" y="1853208"/>
            <a:ext cx="4129" cy="51867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B40BEAA-9A13-44AE-B1BD-AD9F90D2712E}"/>
              </a:ext>
            </a:extLst>
          </p:cNvPr>
          <p:cNvCxnSpPr>
            <a:cxnSpLocks/>
          </p:cNvCxnSpPr>
          <p:nvPr/>
        </p:nvCxnSpPr>
        <p:spPr>
          <a:xfrm>
            <a:off x="1034278" y="1853208"/>
            <a:ext cx="0" cy="49567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7C16ABE-4F95-499A-8C03-C1BF1EC9D710}"/>
              </a:ext>
            </a:extLst>
          </p:cNvPr>
          <p:cNvCxnSpPr/>
          <p:nvPr/>
        </p:nvCxnSpPr>
        <p:spPr>
          <a:xfrm>
            <a:off x="610225" y="1853208"/>
            <a:ext cx="43338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42B3A9D2-47D4-482D-9855-46EE332651FB}"/>
              </a:ext>
            </a:extLst>
          </p:cNvPr>
          <p:cNvCxnSpPr/>
          <p:nvPr/>
        </p:nvCxnSpPr>
        <p:spPr>
          <a:xfrm>
            <a:off x="611560" y="2371887"/>
            <a:ext cx="433383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D893548-B438-46E1-9E08-9037267B5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40" y="3311735"/>
            <a:ext cx="2573451" cy="1138159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6597EF17-013D-4118-9792-F0A83CDDF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512" y="4711986"/>
            <a:ext cx="2502290" cy="113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65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79D91292-1490-45F8-9427-18D2C0885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33" y="1346240"/>
            <a:ext cx="1554585" cy="165546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995555"/>
              </p:ext>
            </p:extLst>
          </p:nvPr>
        </p:nvGraphicFramePr>
        <p:xfrm>
          <a:off x="108352" y="1241783"/>
          <a:ext cx="8958255" cy="4621368"/>
        </p:xfrm>
        <a:graphic>
          <a:graphicData uri="http://schemas.openxmlformats.org/drawingml/2006/table">
            <a:tbl>
              <a:tblPr/>
              <a:tblGrid>
                <a:gridCol w="266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47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05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랭킹 게시판 화면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어느 화면에서의 상단바에서 게시판 버튼을 통하여 이동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사용자의 계획 성취도를 확인할 수 있는 게시판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 랭킹게시판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사용자의 투두리스트를 기반으로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사용자의 일정 중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완료한 일정의 비율 확인이 가능하고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다른 사용자의 비율 및 순위 확인이 가능하다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.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투두리스트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게시판 기능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461C5278-955E-44DE-8AA9-12B9550F1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71" y="3417022"/>
            <a:ext cx="971550" cy="282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A12989-FEF0-43B3-BE01-23555261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4725144"/>
            <a:ext cx="971550" cy="282014"/>
          </a:xfrm>
          <a:prstGeom prst="rect">
            <a:avLst/>
          </a:prstGeom>
        </p:spPr>
      </p:pic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9A387048-5C7D-43EE-80D1-A9C3F15E3B3E}"/>
              </a:ext>
            </a:extLst>
          </p:cNvPr>
          <p:cNvSpPr/>
          <p:nvPr/>
        </p:nvSpPr>
        <p:spPr>
          <a:xfrm flipH="1">
            <a:off x="665287" y="2894277"/>
            <a:ext cx="178623" cy="599096"/>
          </a:xfrm>
          <a:prstGeom prst="downArrow">
            <a:avLst>
              <a:gd name="adj1" fmla="val 63138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71082E5-8A9A-4C88-9115-E91064661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33" y="3632352"/>
            <a:ext cx="1656184" cy="205623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09E811F-7416-4EBB-AF88-3A82131B84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846" y="3478616"/>
            <a:ext cx="1536571" cy="15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72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55029BA0-E71C-4EB7-A037-2855F3328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18" y="1283908"/>
            <a:ext cx="1554585" cy="1655463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9377707"/>
              </p:ext>
            </p:extLst>
          </p:nvPr>
        </p:nvGraphicFramePr>
        <p:xfrm>
          <a:off x="102573" y="1241782"/>
          <a:ext cx="8963187" cy="5296937"/>
        </p:xfrm>
        <a:graphic>
          <a:graphicData uri="http://schemas.openxmlformats.org/drawingml/2006/table">
            <a:tbl>
              <a:tblPr/>
              <a:tblGrid>
                <a:gridCol w="27080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98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75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47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06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마이페이지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최근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일간의 졸음 및 눈 깜빡임 부족 감지 통계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시간대별 졸음 및 눈 깜빡임 부족 빈도수 열람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 정보 열람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주간 졸음 감지 데이터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곡선 그래프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좌측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사용자가 선택한 일자를 기준으로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일간 졸음 및 눈 깜빡임 부족 빈도수를 측정하여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일일 측정 횟수를 사용자에게 제시한다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시간대별 졸음 감지 데이터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원형 그래프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우측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)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사용자가 선택한 일자를 기준으로 당일 시간대별 졸음 및 눈 깜빡임 부족 빈도수를 측정하여 자신이 어느 시간대에 졸음에 노출되었는지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눈 깜빡임 횟수가 부족한지를 다이어그램을 통해 표현한다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171450" marR="0" indent="-17145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 정보 열람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사용자의 회원 정보 확인이 가능하다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.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개인별 졸음 감지 통계 서비스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개인별 눈 깜빡임 부족 감지 통계 서비스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1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졸음 및 눈 깜빡임 부족 통계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3" name="그림 22">
            <a:extLst>
              <a:ext uri="{FF2B5EF4-FFF2-40B4-BE49-F238E27FC236}">
                <a16:creationId xmlns:a16="http://schemas.microsoft.com/office/drawing/2014/main" id="{461C5278-955E-44DE-8AA9-12B9550F18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71" y="3417022"/>
            <a:ext cx="971550" cy="28201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A12989-FEF0-43B3-BE01-23555261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4725144"/>
            <a:ext cx="971550" cy="282014"/>
          </a:xfrm>
          <a:prstGeom prst="rect">
            <a:avLst/>
          </a:prstGeom>
        </p:spPr>
      </p:pic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4F501C45-AA33-458D-9C37-887A8F898840}"/>
              </a:ext>
            </a:extLst>
          </p:cNvPr>
          <p:cNvSpPr/>
          <p:nvPr/>
        </p:nvSpPr>
        <p:spPr>
          <a:xfrm flipH="1">
            <a:off x="827584" y="2571236"/>
            <a:ext cx="216024" cy="1013714"/>
          </a:xfrm>
          <a:prstGeom prst="downArrow">
            <a:avLst>
              <a:gd name="adj1" fmla="val 63138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650A59-8392-42A8-943C-273A570BA2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071" y="3684980"/>
            <a:ext cx="2604903" cy="12760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CA8CEF9-39C7-4B25-A79F-8AEF7E7B0D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512" y="4968296"/>
            <a:ext cx="2561462" cy="884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400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A11047B-3AD6-4460-8FB7-253036FF45DB}"/>
              </a:ext>
            </a:extLst>
          </p:cNvPr>
          <p:cNvSpPr txBox="1"/>
          <p:nvPr/>
        </p:nvSpPr>
        <p:spPr>
          <a:xfrm>
            <a:off x="323528" y="1140827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▶ </a:t>
            </a:r>
            <a:r>
              <a:rPr lang="en-US" altLang="ko-KR" dirty="0"/>
              <a:t>MySQL</a:t>
            </a:r>
            <a:r>
              <a:rPr lang="ko-KR" altLang="en-US" dirty="0"/>
              <a:t> </a:t>
            </a:r>
            <a:r>
              <a:rPr lang="en-US" altLang="ko-KR" dirty="0"/>
              <a:t>ERD(Entity-Relationship</a:t>
            </a:r>
            <a:r>
              <a:rPr lang="ko-KR" altLang="en-US" dirty="0"/>
              <a:t> </a:t>
            </a:r>
            <a:r>
              <a:rPr lang="en-US" altLang="ko-KR" dirty="0"/>
              <a:t>Diagram)</a:t>
            </a:r>
            <a:endParaRPr lang="ko-KR" altLang="en-US" dirty="0"/>
          </a:p>
        </p:txBody>
      </p:sp>
      <p:graphicFrame>
        <p:nvGraphicFramePr>
          <p:cNvPr id="125" name="표 124">
            <a:extLst>
              <a:ext uri="{FF2B5EF4-FFF2-40B4-BE49-F238E27FC236}">
                <a16:creationId xmlns:a16="http://schemas.microsoft.com/office/drawing/2014/main" id="{795EC3F5-94D8-4437-B09C-0CAC11A087A4}"/>
              </a:ext>
            </a:extLst>
          </p:cNvPr>
          <p:cNvGraphicFramePr>
            <a:graphicFrameLocks noGrp="1"/>
          </p:cNvGraphicFramePr>
          <p:nvPr/>
        </p:nvGraphicFramePr>
        <p:xfrm>
          <a:off x="3302756" y="2937703"/>
          <a:ext cx="2232859" cy="1892531"/>
        </p:xfrm>
        <a:graphic>
          <a:graphicData uri="http://schemas.openxmlformats.org/drawingml/2006/table">
            <a:tbl>
              <a:tblPr/>
              <a:tblGrid>
                <a:gridCol w="2232859">
                  <a:extLst>
                    <a:ext uri="{9D8B030D-6E8A-4147-A177-3AD203B41FA5}">
                      <a16:colId xmlns:a16="http://schemas.microsoft.com/office/drawing/2014/main" val="3852570469"/>
                    </a:ext>
                  </a:extLst>
                </a:gridCol>
              </a:tblGrid>
              <a:tr h="244999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user_id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        INT(11)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3958566"/>
                  </a:ext>
                </a:extLst>
              </a:tr>
              <a:tr h="1647532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password             VARCHAR(128)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username            VARCHAR(150)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first_name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  VARCHAR(150)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last_name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  VARCHAR(150)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email                   VARCHAR(254)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last_login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   DATETIME(6)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is_superuser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TINYINT(1)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is_staff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       TINYINT(1)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is_active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     TINYINT(1)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date_joined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DATETIME(6))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444081"/>
                  </a:ext>
                </a:extLst>
              </a:tr>
            </a:tbl>
          </a:graphicData>
        </a:graphic>
      </p:graphicFrame>
      <p:sp>
        <p:nvSpPr>
          <p:cNvPr id="126" name="_x489244904">
            <a:extLst>
              <a:ext uri="{FF2B5EF4-FFF2-40B4-BE49-F238E27FC236}">
                <a16:creationId xmlns:a16="http://schemas.microsoft.com/office/drawing/2014/main" id="{7267D02F-418E-45A6-9814-157AECED4C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0034" y="2671139"/>
            <a:ext cx="14652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auth_user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39" name="표 138">
            <a:extLst>
              <a:ext uri="{FF2B5EF4-FFF2-40B4-BE49-F238E27FC236}">
                <a16:creationId xmlns:a16="http://schemas.microsoft.com/office/drawing/2014/main" id="{05F532D1-2B22-41DD-9B79-7B53203A8855}"/>
              </a:ext>
            </a:extLst>
          </p:cNvPr>
          <p:cNvGraphicFramePr>
            <a:graphicFrameLocks noGrp="1"/>
          </p:cNvGraphicFramePr>
          <p:nvPr/>
        </p:nvGraphicFramePr>
        <p:xfrm>
          <a:off x="603350" y="1804772"/>
          <a:ext cx="1936215" cy="703105"/>
        </p:xfrm>
        <a:graphic>
          <a:graphicData uri="http://schemas.openxmlformats.org/drawingml/2006/table">
            <a:tbl>
              <a:tblPr/>
              <a:tblGrid>
                <a:gridCol w="1936215">
                  <a:extLst>
                    <a:ext uri="{9D8B030D-6E8A-4147-A177-3AD203B41FA5}">
                      <a16:colId xmlns:a16="http://schemas.microsoft.com/office/drawing/2014/main" val="430667436"/>
                    </a:ext>
                  </a:extLst>
                </a:gridCol>
              </a:tblGrid>
              <a:tr h="306865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id                    INT(11)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5578512"/>
                  </a:ext>
                </a:extLst>
              </a:tr>
              <a:tr h="388103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username       VARCHAR(150)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b_time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   DATETIME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045289"/>
                  </a:ext>
                </a:extLst>
              </a:tr>
            </a:tbl>
          </a:graphicData>
        </a:graphic>
      </p:graphicFrame>
      <p:graphicFrame>
        <p:nvGraphicFramePr>
          <p:cNvPr id="140" name="표 139">
            <a:extLst>
              <a:ext uri="{FF2B5EF4-FFF2-40B4-BE49-F238E27FC236}">
                <a16:creationId xmlns:a16="http://schemas.microsoft.com/office/drawing/2014/main" id="{1B912CB4-4A8B-4EFA-BF7F-814C4880E580}"/>
              </a:ext>
            </a:extLst>
          </p:cNvPr>
          <p:cNvGraphicFramePr>
            <a:graphicFrameLocks noGrp="1"/>
          </p:cNvGraphicFramePr>
          <p:nvPr/>
        </p:nvGraphicFramePr>
        <p:xfrm>
          <a:off x="620033" y="3859155"/>
          <a:ext cx="1919532" cy="1099203"/>
        </p:xfrm>
        <a:graphic>
          <a:graphicData uri="http://schemas.openxmlformats.org/drawingml/2006/table">
            <a:tbl>
              <a:tblPr/>
              <a:tblGrid>
                <a:gridCol w="1919532">
                  <a:extLst>
                    <a:ext uri="{9D8B030D-6E8A-4147-A177-3AD203B41FA5}">
                      <a16:colId xmlns:a16="http://schemas.microsoft.com/office/drawing/2014/main" val="3038048717"/>
                    </a:ext>
                  </a:extLst>
                </a:gridCol>
              </a:tblGrid>
              <a:tr h="241918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id                    INT(11)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182990"/>
                  </a:ext>
                </a:extLst>
              </a:tr>
              <a:tr h="855363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uid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        INT(11)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username      VARCHAR(150)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content          TEXT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reg_time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VARCHAR(150)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reg_date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VARCHAR(150) 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781641"/>
                  </a:ext>
                </a:extLst>
              </a:tr>
            </a:tbl>
          </a:graphicData>
        </a:graphic>
      </p:graphicFrame>
      <p:graphicFrame>
        <p:nvGraphicFramePr>
          <p:cNvPr id="141" name="표 140">
            <a:extLst>
              <a:ext uri="{FF2B5EF4-FFF2-40B4-BE49-F238E27FC236}">
                <a16:creationId xmlns:a16="http://schemas.microsoft.com/office/drawing/2014/main" id="{DD89EFB1-38EA-4BAE-B1ED-46D3F035128F}"/>
              </a:ext>
            </a:extLst>
          </p:cNvPr>
          <p:cNvGraphicFramePr>
            <a:graphicFrameLocks noGrp="1"/>
          </p:cNvGraphicFramePr>
          <p:nvPr/>
        </p:nvGraphicFramePr>
        <p:xfrm>
          <a:off x="606967" y="2808721"/>
          <a:ext cx="1936215" cy="665458"/>
        </p:xfrm>
        <a:graphic>
          <a:graphicData uri="http://schemas.openxmlformats.org/drawingml/2006/table">
            <a:tbl>
              <a:tblPr/>
              <a:tblGrid>
                <a:gridCol w="1936215">
                  <a:extLst>
                    <a:ext uri="{9D8B030D-6E8A-4147-A177-3AD203B41FA5}">
                      <a16:colId xmlns:a16="http://schemas.microsoft.com/office/drawing/2014/main" val="441519108"/>
                    </a:ext>
                  </a:extLst>
                </a:gridCol>
              </a:tblGrid>
              <a:tr h="254385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id                    INT(11)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8484444"/>
                  </a:ext>
                </a:extLst>
              </a:tr>
              <a:tr h="411073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username      VARCHAR(150)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d_time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  DATETIME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0471582"/>
                  </a:ext>
                </a:extLst>
              </a:tr>
            </a:tbl>
          </a:graphicData>
        </a:graphic>
      </p:graphicFrame>
      <p:graphicFrame>
        <p:nvGraphicFramePr>
          <p:cNvPr id="142" name="표 141">
            <a:extLst>
              <a:ext uri="{FF2B5EF4-FFF2-40B4-BE49-F238E27FC236}">
                <a16:creationId xmlns:a16="http://schemas.microsoft.com/office/drawing/2014/main" id="{22AAD1DD-4DC4-4571-9287-E90B7BC42616}"/>
              </a:ext>
            </a:extLst>
          </p:cNvPr>
          <p:cNvGraphicFramePr>
            <a:graphicFrameLocks noGrp="1"/>
          </p:cNvGraphicFramePr>
          <p:nvPr/>
        </p:nvGraphicFramePr>
        <p:xfrm>
          <a:off x="620033" y="5281070"/>
          <a:ext cx="1919532" cy="1097280"/>
        </p:xfrm>
        <a:graphic>
          <a:graphicData uri="http://schemas.openxmlformats.org/drawingml/2006/table">
            <a:tbl>
              <a:tblPr/>
              <a:tblGrid>
                <a:gridCol w="1919532">
                  <a:extLst>
                    <a:ext uri="{9D8B030D-6E8A-4147-A177-3AD203B41FA5}">
                      <a16:colId xmlns:a16="http://schemas.microsoft.com/office/drawing/2014/main" val="2748510226"/>
                    </a:ext>
                  </a:extLst>
                </a:gridCol>
              </a:tblGrid>
              <a:tr h="237821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id                   INT(11)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4137924"/>
                  </a:ext>
                </a:extLst>
              </a:tr>
              <a:tr h="840875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uid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        INT(11)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username      VARCHAR(150)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content          TEXT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END_DATE     VARCHAR(150)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END_TIME      VARCHAR(150) 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8583341"/>
                  </a:ext>
                </a:extLst>
              </a:tr>
            </a:tbl>
          </a:graphicData>
        </a:graphic>
      </p:graphicFrame>
      <p:sp>
        <p:nvSpPr>
          <p:cNvPr id="143" name="_x489244904">
            <a:extLst>
              <a:ext uri="{FF2B5EF4-FFF2-40B4-BE49-F238E27FC236}">
                <a16:creationId xmlns:a16="http://schemas.microsoft.com/office/drawing/2014/main" id="{77208ACD-6656-48A3-80D5-44F88089F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178" y="1576930"/>
            <a:ext cx="14652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blinking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4" name="_x489244904">
            <a:extLst>
              <a:ext uri="{FF2B5EF4-FFF2-40B4-BE49-F238E27FC236}">
                <a16:creationId xmlns:a16="http://schemas.microsoft.com/office/drawing/2014/main" id="{2F0B5C6F-00A5-4B3B-A17A-3FC5757AF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052" y="2575445"/>
            <a:ext cx="14652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drowsiness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5" name="_x489244904">
            <a:extLst>
              <a:ext uri="{FF2B5EF4-FFF2-40B4-BE49-F238E27FC236}">
                <a16:creationId xmlns:a16="http://schemas.microsoft.com/office/drawing/2014/main" id="{C4380E49-8139-4FCA-906A-1CD5E44BB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050" y="3594461"/>
            <a:ext cx="14652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b="1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todo_list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6" name="_x489244904">
            <a:extLst>
              <a:ext uri="{FF2B5EF4-FFF2-40B4-BE49-F238E27FC236}">
                <a16:creationId xmlns:a16="http://schemas.microsoft.com/office/drawing/2014/main" id="{E5474112-8DA4-4847-A3A0-EB251EFF7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051" y="5020720"/>
            <a:ext cx="14652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100" b="1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</a:t>
            </a:r>
            <a:r>
              <a:rPr kumimoji="0" lang="en-US" altLang="ko-KR" sz="11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omplete_list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47" name="표 146">
            <a:extLst>
              <a:ext uri="{FF2B5EF4-FFF2-40B4-BE49-F238E27FC236}">
                <a16:creationId xmlns:a16="http://schemas.microsoft.com/office/drawing/2014/main" id="{D3762926-1A72-455B-892A-30AB41350AAA}"/>
              </a:ext>
            </a:extLst>
          </p:cNvPr>
          <p:cNvGraphicFramePr>
            <a:graphicFrameLocks noGrp="1"/>
          </p:cNvGraphicFramePr>
          <p:nvPr/>
        </p:nvGraphicFramePr>
        <p:xfrm>
          <a:off x="6257017" y="1071481"/>
          <a:ext cx="2198854" cy="1249680"/>
        </p:xfrm>
        <a:graphic>
          <a:graphicData uri="http://schemas.openxmlformats.org/drawingml/2006/table">
            <a:tbl>
              <a:tblPr/>
              <a:tblGrid>
                <a:gridCol w="2198854">
                  <a:extLst>
                    <a:ext uri="{9D8B030D-6E8A-4147-A177-3AD203B41FA5}">
                      <a16:colId xmlns:a16="http://schemas.microsoft.com/office/drawing/2014/main" val="3463641491"/>
                    </a:ext>
                  </a:extLst>
                </a:gridCol>
              </a:tblGrid>
              <a:tr h="226322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id                          INT(11)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54927"/>
                  </a:ext>
                </a:extLst>
              </a:tr>
              <a:tr h="94782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uid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               INT(11)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username             VARCHAR(150)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title                       VARCHAR(120)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content                 TEXT 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registered_date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DATETIME 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hits                        INT(11) 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5929388"/>
                  </a:ext>
                </a:extLst>
              </a:tr>
            </a:tbl>
          </a:graphicData>
        </a:graphic>
      </p:graphicFrame>
      <p:graphicFrame>
        <p:nvGraphicFramePr>
          <p:cNvPr id="148" name="표 147">
            <a:extLst>
              <a:ext uri="{FF2B5EF4-FFF2-40B4-BE49-F238E27FC236}">
                <a16:creationId xmlns:a16="http://schemas.microsoft.com/office/drawing/2014/main" id="{74006792-2A51-4946-9A1D-41DB24DBF111}"/>
              </a:ext>
            </a:extLst>
          </p:cNvPr>
          <p:cNvGraphicFramePr>
            <a:graphicFrameLocks noGrp="1"/>
          </p:cNvGraphicFramePr>
          <p:nvPr/>
        </p:nvGraphicFramePr>
        <p:xfrm>
          <a:off x="6294806" y="3975714"/>
          <a:ext cx="2204557" cy="1249680"/>
        </p:xfrm>
        <a:graphic>
          <a:graphicData uri="http://schemas.openxmlformats.org/drawingml/2006/table">
            <a:tbl>
              <a:tblPr/>
              <a:tblGrid>
                <a:gridCol w="2204557">
                  <a:extLst>
                    <a:ext uri="{9D8B030D-6E8A-4147-A177-3AD203B41FA5}">
                      <a16:colId xmlns:a16="http://schemas.microsoft.com/office/drawing/2014/main" val="2510671650"/>
                    </a:ext>
                  </a:extLst>
                </a:gridCol>
              </a:tblGrid>
              <a:tr h="236537">
                <a:tc>
                  <a:txBody>
                    <a:bodyPr/>
                    <a:lstStyle/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id                          INT(11)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0331981"/>
                  </a:ext>
                </a:extLst>
              </a:tr>
              <a:tr h="99060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uid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               INT(11)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username             VARCHAR(150)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title                       VARCHAR(120)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content                 TEXT 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registered_date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DATETIME 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hits                        INT(11) 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3463301"/>
                  </a:ext>
                </a:extLst>
              </a:tr>
            </a:tbl>
          </a:graphicData>
        </a:graphic>
      </p:graphicFrame>
      <p:graphicFrame>
        <p:nvGraphicFramePr>
          <p:cNvPr id="149" name="표 148">
            <a:extLst>
              <a:ext uri="{FF2B5EF4-FFF2-40B4-BE49-F238E27FC236}">
                <a16:creationId xmlns:a16="http://schemas.microsoft.com/office/drawing/2014/main" id="{17D1B79E-2013-4091-8192-86AEC46C5ADC}"/>
              </a:ext>
            </a:extLst>
          </p:cNvPr>
          <p:cNvGraphicFramePr>
            <a:graphicFrameLocks noGrp="1"/>
          </p:cNvGraphicFramePr>
          <p:nvPr/>
        </p:nvGraphicFramePr>
        <p:xfrm>
          <a:off x="6271843" y="2671139"/>
          <a:ext cx="2195547" cy="944880"/>
        </p:xfrm>
        <a:graphic>
          <a:graphicData uri="http://schemas.openxmlformats.org/drawingml/2006/table">
            <a:tbl>
              <a:tblPr/>
              <a:tblGrid>
                <a:gridCol w="2195547">
                  <a:extLst>
                    <a:ext uri="{9D8B030D-6E8A-4147-A177-3AD203B41FA5}">
                      <a16:colId xmlns:a16="http://schemas.microsoft.com/office/drawing/2014/main" val="1053067751"/>
                    </a:ext>
                  </a:extLst>
                </a:gridCol>
              </a:tblGrid>
              <a:tr h="227136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uid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                INT(11)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6308156"/>
                  </a:ext>
                </a:extLst>
              </a:tr>
              <a:tr h="687664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pid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                INT(11)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Username             VARCHAR(150) 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created_date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DATETIME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comments             TEXT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6857875"/>
                  </a:ext>
                </a:extLst>
              </a:tr>
            </a:tbl>
          </a:graphicData>
        </a:graphic>
      </p:graphicFrame>
      <p:graphicFrame>
        <p:nvGraphicFramePr>
          <p:cNvPr id="150" name="표 149">
            <a:extLst>
              <a:ext uri="{FF2B5EF4-FFF2-40B4-BE49-F238E27FC236}">
                <a16:creationId xmlns:a16="http://schemas.microsoft.com/office/drawing/2014/main" id="{1328732A-0DFD-4014-9E5A-97CE95E46FAA}"/>
              </a:ext>
            </a:extLst>
          </p:cNvPr>
          <p:cNvGraphicFramePr>
            <a:graphicFrameLocks noGrp="1"/>
          </p:cNvGraphicFramePr>
          <p:nvPr/>
        </p:nvGraphicFramePr>
        <p:xfrm>
          <a:off x="6320676" y="5585089"/>
          <a:ext cx="2204558" cy="944880"/>
        </p:xfrm>
        <a:graphic>
          <a:graphicData uri="http://schemas.openxmlformats.org/drawingml/2006/table">
            <a:tbl>
              <a:tblPr/>
              <a:tblGrid>
                <a:gridCol w="2204558">
                  <a:extLst>
                    <a:ext uri="{9D8B030D-6E8A-4147-A177-3AD203B41FA5}">
                      <a16:colId xmlns:a16="http://schemas.microsoft.com/office/drawing/2014/main" val="3891222175"/>
                    </a:ext>
                  </a:extLst>
                </a:gridCol>
              </a:tblGrid>
              <a:tr h="236473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uid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               INT(11)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1371390"/>
                  </a:ext>
                </a:extLst>
              </a:tr>
              <a:tr h="68200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pid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                INT(11)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username             VARCHAR(150) 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 err="1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created_date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        DATETIME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  <a:p>
                      <a:pPr algn="l"/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</a:rPr>
                        <a:t>comments            TEXT</a:t>
                      </a:r>
                      <a:endParaRPr lang="en-US" sz="1000" dirty="0">
                        <a:solidFill>
                          <a:srgbClr val="000000"/>
                        </a:solidFill>
                        <a:effectLst/>
                        <a:latin typeface="함초롬돋움" panose="020B0604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4043182"/>
                  </a:ext>
                </a:extLst>
              </a:tr>
            </a:tbl>
          </a:graphicData>
        </a:graphic>
      </p:graphicFrame>
      <p:sp>
        <p:nvSpPr>
          <p:cNvPr id="151" name="_x489244904">
            <a:extLst>
              <a:ext uri="{FF2B5EF4-FFF2-40B4-BE49-F238E27FC236}">
                <a16:creationId xmlns:a16="http://schemas.microsoft.com/office/drawing/2014/main" id="{91FF057D-522D-49E2-9A18-044E03602E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1615" y="805463"/>
            <a:ext cx="14652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freeboard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2" name="_x489244904">
            <a:extLst>
              <a:ext uri="{FF2B5EF4-FFF2-40B4-BE49-F238E27FC236}">
                <a16:creationId xmlns:a16="http://schemas.microsoft.com/office/drawing/2014/main" id="{9295CE77-784E-4B2C-A74B-5489F5550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2258" y="2414357"/>
            <a:ext cx="1560548" cy="279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comment_freeboard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3" name="_x489244904">
            <a:extLst>
              <a:ext uri="{FF2B5EF4-FFF2-40B4-BE49-F238E27FC236}">
                <a16:creationId xmlns:a16="http://schemas.microsoft.com/office/drawing/2014/main" id="{087458E6-9A1A-4690-9931-56EA39B3DB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6085" y="3715364"/>
            <a:ext cx="14652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questionboard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4" name="_x489244904">
            <a:extLst>
              <a:ext uri="{FF2B5EF4-FFF2-40B4-BE49-F238E27FC236}">
                <a16:creationId xmlns:a16="http://schemas.microsoft.com/office/drawing/2014/main" id="{3D5794D0-8B15-4C49-8C56-4B4439D1F6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1107" y="5324739"/>
            <a:ext cx="2160409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000" b="1" dirty="0" err="1">
                <a:solidFill>
                  <a:srgbClr val="000000"/>
                </a:solidFill>
                <a:latin typeface="함초롬돋움" panose="020B0604000101010101" pitchFamily="50" charset="-127"/>
                <a:ea typeface="함초롬돋움" panose="020B0604000101010101" pitchFamily="50" charset="-127"/>
              </a:rPr>
              <a:t>comment_questionboard</a:t>
            </a:r>
            <a:endParaRPr kumimoji="0" lang="en-US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FB867D89-A493-4851-9D91-F27E3102ECD8}"/>
              </a:ext>
            </a:extLst>
          </p:cNvPr>
          <p:cNvCxnSpPr>
            <a:cxnSpLocks/>
          </p:cNvCxnSpPr>
          <p:nvPr/>
        </p:nvCxnSpPr>
        <p:spPr>
          <a:xfrm>
            <a:off x="3244488" y="3429000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7" name="직선 연결선 156">
            <a:extLst>
              <a:ext uri="{FF2B5EF4-FFF2-40B4-BE49-F238E27FC236}">
                <a16:creationId xmlns:a16="http://schemas.microsoft.com/office/drawing/2014/main" id="{AE9C8C86-4BD7-4BD4-A76A-F7895746EF6D}"/>
              </a:ext>
            </a:extLst>
          </p:cNvPr>
          <p:cNvCxnSpPr>
            <a:cxnSpLocks/>
          </p:cNvCxnSpPr>
          <p:nvPr/>
        </p:nvCxnSpPr>
        <p:spPr>
          <a:xfrm>
            <a:off x="3203848" y="3429000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직선 연결선 157">
            <a:extLst>
              <a:ext uri="{FF2B5EF4-FFF2-40B4-BE49-F238E27FC236}">
                <a16:creationId xmlns:a16="http://schemas.microsoft.com/office/drawing/2014/main" id="{9F5E307A-2D95-48A2-9135-2BD3656DCE5C}"/>
              </a:ext>
            </a:extLst>
          </p:cNvPr>
          <p:cNvCxnSpPr/>
          <p:nvPr/>
        </p:nvCxnSpPr>
        <p:spPr>
          <a:xfrm>
            <a:off x="2539564" y="2145286"/>
            <a:ext cx="101784" cy="762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65F13D00-1774-4377-93C2-CD7B95EB2BDE}"/>
              </a:ext>
            </a:extLst>
          </p:cNvPr>
          <p:cNvCxnSpPr>
            <a:cxnSpLocks/>
          </p:cNvCxnSpPr>
          <p:nvPr/>
        </p:nvCxnSpPr>
        <p:spPr>
          <a:xfrm>
            <a:off x="2642417" y="2129412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직선 연결선 159">
            <a:extLst>
              <a:ext uri="{FF2B5EF4-FFF2-40B4-BE49-F238E27FC236}">
                <a16:creationId xmlns:a16="http://schemas.microsoft.com/office/drawing/2014/main" id="{B5D2427C-5BB4-41E8-B447-BB3353751D26}"/>
              </a:ext>
            </a:extLst>
          </p:cNvPr>
          <p:cNvCxnSpPr>
            <a:cxnSpLocks/>
          </p:cNvCxnSpPr>
          <p:nvPr/>
        </p:nvCxnSpPr>
        <p:spPr>
          <a:xfrm flipV="1">
            <a:off x="2539030" y="2221578"/>
            <a:ext cx="102318" cy="977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직선 연결선 162">
            <a:extLst>
              <a:ext uri="{FF2B5EF4-FFF2-40B4-BE49-F238E27FC236}">
                <a16:creationId xmlns:a16="http://schemas.microsoft.com/office/drawing/2014/main" id="{E60BD1D2-9785-441D-96BB-0BE042E86977}"/>
              </a:ext>
            </a:extLst>
          </p:cNvPr>
          <p:cNvCxnSpPr/>
          <p:nvPr/>
        </p:nvCxnSpPr>
        <p:spPr>
          <a:xfrm>
            <a:off x="2539030" y="2221577"/>
            <a:ext cx="37678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B5FF767A-9A27-4A4D-9A04-C3EA6FE72EDD}"/>
              </a:ext>
            </a:extLst>
          </p:cNvPr>
          <p:cNvCxnSpPr>
            <a:cxnSpLocks/>
          </p:cNvCxnSpPr>
          <p:nvPr/>
        </p:nvCxnSpPr>
        <p:spPr>
          <a:xfrm rot="16200000" flipH="1">
            <a:off x="2461383" y="2676009"/>
            <a:ext cx="1292191" cy="383326"/>
          </a:xfrm>
          <a:prstGeom prst="bentConnector3">
            <a:avLst>
              <a:gd name="adj1" fmla="val 10071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직선 연결선 170">
            <a:extLst>
              <a:ext uri="{FF2B5EF4-FFF2-40B4-BE49-F238E27FC236}">
                <a16:creationId xmlns:a16="http://schemas.microsoft.com/office/drawing/2014/main" id="{B53C3755-07F7-43C9-9504-AD61D34B95FC}"/>
              </a:ext>
            </a:extLst>
          </p:cNvPr>
          <p:cNvCxnSpPr/>
          <p:nvPr/>
        </p:nvCxnSpPr>
        <p:spPr>
          <a:xfrm>
            <a:off x="2547330" y="3120628"/>
            <a:ext cx="101784" cy="762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직선 연결선 171">
            <a:extLst>
              <a:ext uri="{FF2B5EF4-FFF2-40B4-BE49-F238E27FC236}">
                <a16:creationId xmlns:a16="http://schemas.microsoft.com/office/drawing/2014/main" id="{382BD426-13B9-4F9E-AD6C-FDFF6EB52510}"/>
              </a:ext>
            </a:extLst>
          </p:cNvPr>
          <p:cNvCxnSpPr>
            <a:cxnSpLocks/>
          </p:cNvCxnSpPr>
          <p:nvPr/>
        </p:nvCxnSpPr>
        <p:spPr>
          <a:xfrm>
            <a:off x="2650183" y="3104754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3" name="직선 연결선 172">
            <a:extLst>
              <a:ext uri="{FF2B5EF4-FFF2-40B4-BE49-F238E27FC236}">
                <a16:creationId xmlns:a16="http://schemas.microsoft.com/office/drawing/2014/main" id="{6574AFC7-C43C-41BE-A91A-5A302D823B78}"/>
              </a:ext>
            </a:extLst>
          </p:cNvPr>
          <p:cNvCxnSpPr>
            <a:cxnSpLocks/>
          </p:cNvCxnSpPr>
          <p:nvPr/>
        </p:nvCxnSpPr>
        <p:spPr>
          <a:xfrm flipV="1">
            <a:off x="2546796" y="3196920"/>
            <a:ext cx="102318" cy="977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B81ABCE1-33EA-4F33-8B44-7160D2656536}"/>
              </a:ext>
            </a:extLst>
          </p:cNvPr>
          <p:cNvCxnSpPr/>
          <p:nvPr/>
        </p:nvCxnSpPr>
        <p:spPr>
          <a:xfrm>
            <a:off x="2533411" y="4304046"/>
            <a:ext cx="101784" cy="762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274239CE-EAF7-4742-A94F-80FB4CEB2A74}"/>
              </a:ext>
            </a:extLst>
          </p:cNvPr>
          <p:cNvCxnSpPr>
            <a:cxnSpLocks/>
          </p:cNvCxnSpPr>
          <p:nvPr/>
        </p:nvCxnSpPr>
        <p:spPr>
          <a:xfrm>
            <a:off x="2636264" y="4288172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6" name="직선 연결선 175">
            <a:extLst>
              <a:ext uri="{FF2B5EF4-FFF2-40B4-BE49-F238E27FC236}">
                <a16:creationId xmlns:a16="http://schemas.microsoft.com/office/drawing/2014/main" id="{E9495C6A-5FE3-4505-880E-4F6E34388E31}"/>
              </a:ext>
            </a:extLst>
          </p:cNvPr>
          <p:cNvCxnSpPr>
            <a:cxnSpLocks/>
          </p:cNvCxnSpPr>
          <p:nvPr/>
        </p:nvCxnSpPr>
        <p:spPr>
          <a:xfrm flipV="1">
            <a:off x="2532877" y="4380338"/>
            <a:ext cx="102318" cy="977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7" name="직선 연결선 176">
            <a:extLst>
              <a:ext uri="{FF2B5EF4-FFF2-40B4-BE49-F238E27FC236}">
                <a16:creationId xmlns:a16="http://schemas.microsoft.com/office/drawing/2014/main" id="{0B67E383-1596-4A87-BB3E-67CEAF43E1A0}"/>
              </a:ext>
            </a:extLst>
          </p:cNvPr>
          <p:cNvCxnSpPr/>
          <p:nvPr/>
        </p:nvCxnSpPr>
        <p:spPr>
          <a:xfrm>
            <a:off x="2547330" y="5717173"/>
            <a:ext cx="101784" cy="7629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8" name="직선 연결선 177">
            <a:extLst>
              <a:ext uri="{FF2B5EF4-FFF2-40B4-BE49-F238E27FC236}">
                <a16:creationId xmlns:a16="http://schemas.microsoft.com/office/drawing/2014/main" id="{4015A39E-9D64-4E19-9C6B-E8FA776D3348}"/>
              </a:ext>
            </a:extLst>
          </p:cNvPr>
          <p:cNvCxnSpPr>
            <a:cxnSpLocks/>
          </p:cNvCxnSpPr>
          <p:nvPr/>
        </p:nvCxnSpPr>
        <p:spPr>
          <a:xfrm>
            <a:off x="2650183" y="5701299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직선 연결선 178">
            <a:extLst>
              <a:ext uri="{FF2B5EF4-FFF2-40B4-BE49-F238E27FC236}">
                <a16:creationId xmlns:a16="http://schemas.microsoft.com/office/drawing/2014/main" id="{4D9C6EFD-2F9E-4598-AFA5-C9C60A44EE0C}"/>
              </a:ext>
            </a:extLst>
          </p:cNvPr>
          <p:cNvCxnSpPr>
            <a:cxnSpLocks/>
          </p:cNvCxnSpPr>
          <p:nvPr/>
        </p:nvCxnSpPr>
        <p:spPr>
          <a:xfrm flipV="1">
            <a:off x="2546796" y="5793465"/>
            <a:ext cx="102318" cy="977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1" name="연결선: 꺾임 180">
            <a:extLst>
              <a:ext uri="{FF2B5EF4-FFF2-40B4-BE49-F238E27FC236}">
                <a16:creationId xmlns:a16="http://schemas.microsoft.com/office/drawing/2014/main" id="{447D2431-36AE-4F51-8865-0AA827BCD68C}"/>
              </a:ext>
            </a:extLst>
          </p:cNvPr>
          <p:cNvCxnSpPr>
            <a:endCxn id="125" idx="1"/>
          </p:cNvCxnSpPr>
          <p:nvPr/>
        </p:nvCxnSpPr>
        <p:spPr>
          <a:xfrm>
            <a:off x="2539564" y="3196919"/>
            <a:ext cx="763192" cy="687049"/>
          </a:xfrm>
          <a:prstGeom prst="bentConnector3">
            <a:avLst>
              <a:gd name="adj1" fmla="val 3269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3" name="직선 연결선 182">
            <a:extLst>
              <a:ext uri="{FF2B5EF4-FFF2-40B4-BE49-F238E27FC236}">
                <a16:creationId xmlns:a16="http://schemas.microsoft.com/office/drawing/2014/main" id="{C99EAEAE-4947-457D-ACB9-36D980511ACB}"/>
              </a:ext>
            </a:extLst>
          </p:cNvPr>
          <p:cNvCxnSpPr>
            <a:cxnSpLocks/>
          </p:cNvCxnSpPr>
          <p:nvPr/>
        </p:nvCxnSpPr>
        <p:spPr>
          <a:xfrm>
            <a:off x="3244488" y="3797245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직선 연결선 183">
            <a:extLst>
              <a:ext uri="{FF2B5EF4-FFF2-40B4-BE49-F238E27FC236}">
                <a16:creationId xmlns:a16="http://schemas.microsoft.com/office/drawing/2014/main" id="{564F7EB3-DD57-4D1F-82E7-05112264138B}"/>
              </a:ext>
            </a:extLst>
          </p:cNvPr>
          <p:cNvCxnSpPr>
            <a:cxnSpLocks/>
          </p:cNvCxnSpPr>
          <p:nvPr/>
        </p:nvCxnSpPr>
        <p:spPr>
          <a:xfrm>
            <a:off x="3203848" y="3797245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5" name="연결선: 꺾임 184">
            <a:extLst>
              <a:ext uri="{FF2B5EF4-FFF2-40B4-BE49-F238E27FC236}">
                <a16:creationId xmlns:a16="http://schemas.microsoft.com/office/drawing/2014/main" id="{E28D67D5-952E-4795-9D9E-5808B1AB2BC5}"/>
              </a:ext>
            </a:extLst>
          </p:cNvPr>
          <p:cNvCxnSpPr>
            <a:cxnSpLocks/>
          </p:cNvCxnSpPr>
          <p:nvPr/>
        </p:nvCxnSpPr>
        <p:spPr>
          <a:xfrm flipV="1">
            <a:off x="2516580" y="4217917"/>
            <a:ext cx="782176" cy="155312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6" name="직선 연결선 195">
            <a:extLst>
              <a:ext uri="{FF2B5EF4-FFF2-40B4-BE49-F238E27FC236}">
                <a16:creationId xmlns:a16="http://schemas.microsoft.com/office/drawing/2014/main" id="{9A1D5906-4A1F-4E5D-8273-482CC04ECAB8}"/>
              </a:ext>
            </a:extLst>
          </p:cNvPr>
          <p:cNvCxnSpPr>
            <a:cxnSpLocks/>
          </p:cNvCxnSpPr>
          <p:nvPr/>
        </p:nvCxnSpPr>
        <p:spPr>
          <a:xfrm>
            <a:off x="2546796" y="5793101"/>
            <a:ext cx="560682" cy="12474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8" name="연결선: 꺾임 197">
            <a:extLst>
              <a:ext uri="{FF2B5EF4-FFF2-40B4-BE49-F238E27FC236}">
                <a16:creationId xmlns:a16="http://schemas.microsoft.com/office/drawing/2014/main" id="{D1903BDB-AD7D-4C14-914D-7DAF5620112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24912" y="5031729"/>
            <a:ext cx="1356414" cy="191278"/>
          </a:xfrm>
          <a:prstGeom prst="bentConnector3">
            <a:avLst>
              <a:gd name="adj1" fmla="val 100185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255E1555-E978-427A-8D87-0D077F4C3594}"/>
              </a:ext>
            </a:extLst>
          </p:cNvPr>
          <p:cNvCxnSpPr>
            <a:cxnSpLocks/>
          </p:cNvCxnSpPr>
          <p:nvPr/>
        </p:nvCxnSpPr>
        <p:spPr>
          <a:xfrm>
            <a:off x="3243759" y="4122128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C8D28A0D-F335-4010-B93A-422705987136}"/>
              </a:ext>
            </a:extLst>
          </p:cNvPr>
          <p:cNvCxnSpPr>
            <a:cxnSpLocks/>
          </p:cNvCxnSpPr>
          <p:nvPr/>
        </p:nvCxnSpPr>
        <p:spPr>
          <a:xfrm>
            <a:off x="3203119" y="4122128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1" name="직선 연결선 210">
            <a:extLst>
              <a:ext uri="{FF2B5EF4-FFF2-40B4-BE49-F238E27FC236}">
                <a16:creationId xmlns:a16="http://schemas.microsoft.com/office/drawing/2014/main" id="{CD278600-4930-455C-B06D-8CBE09D1779B}"/>
              </a:ext>
            </a:extLst>
          </p:cNvPr>
          <p:cNvCxnSpPr>
            <a:cxnSpLocks/>
          </p:cNvCxnSpPr>
          <p:nvPr/>
        </p:nvCxnSpPr>
        <p:spPr>
          <a:xfrm>
            <a:off x="3243759" y="4395577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직선 연결선 211">
            <a:extLst>
              <a:ext uri="{FF2B5EF4-FFF2-40B4-BE49-F238E27FC236}">
                <a16:creationId xmlns:a16="http://schemas.microsoft.com/office/drawing/2014/main" id="{1A2DB211-A6E0-43D5-A863-AE202E49B49B}"/>
              </a:ext>
            </a:extLst>
          </p:cNvPr>
          <p:cNvCxnSpPr>
            <a:cxnSpLocks/>
          </p:cNvCxnSpPr>
          <p:nvPr/>
        </p:nvCxnSpPr>
        <p:spPr>
          <a:xfrm>
            <a:off x="3203119" y="4395577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직선 연결선 212">
            <a:extLst>
              <a:ext uri="{FF2B5EF4-FFF2-40B4-BE49-F238E27FC236}">
                <a16:creationId xmlns:a16="http://schemas.microsoft.com/office/drawing/2014/main" id="{96264231-B4F1-4C29-A94A-FB608886ACEE}"/>
              </a:ext>
            </a:extLst>
          </p:cNvPr>
          <p:cNvCxnSpPr>
            <a:cxnSpLocks/>
          </p:cNvCxnSpPr>
          <p:nvPr/>
        </p:nvCxnSpPr>
        <p:spPr>
          <a:xfrm>
            <a:off x="6139839" y="1647423"/>
            <a:ext cx="2226" cy="2327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4" name="직선 연결선 213">
            <a:extLst>
              <a:ext uri="{FF2B5EF4-FFF2-40B4-BE49-F238E27FC236}">
                <a16:creationId xmlns:a16="http://schemas.microsoft.com/office/drawing/2014/main" id="{6763B7DF-72C5-400A-B9DB-8E84017A1F37}"/>
              </a:ext>
            </a:extLst>
          </p:cNvPr>
          <p:cNvCxnSpPr>
            <a:cxnSpLocks/>
          </p:cNvCxnSpPr>
          <p:nvPr/>
        </p:nvCxnSpPr>
        <p:spPr>
          <a:xfrm>
            <a:off x="6141026" y="1757380"/>
            <a:ext cx="112601" cy="925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직선 연결선 214">
            <a:extLst>
              <a:ext uri="{FF2B5EF4-FFF2-40B4-BE49-F238E27FC236}">
                <a16:creationId xmlns:a16="http://schemas.microsoft.com/office/drawing/2014/main" id="{14DA28D9-BC59-4E4A-842D-2CBCDCF0C0B5}"/>
              </a:ext>
            </a:extLst>
          </p:cNvPr>
          <p:cNvCxnSpPr>
            <a:cxnSpLocks/>
          </p:cNvCxnSpPr>
          <p:nvPr/>
        </p:nvCxnSpPr>
        <p:spPr>
          <a:xfrm flipV="1">
            <a:off x="6137341" y="1647423"/>
            <a:ext cx="112601" cy="1243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3" name="직선 연결선 222">
            <a:extLst>
              <a:ext uri="{FF2B5EF4-FFF2-40B4-BE49-F238E27FC236}">
                <a16:creationId xmlns:a16="http://schemas.microsoft.com/office/drawing/2014/main" id="{91EACC3B-D2FA-4D6F-8713-1BB1E021B942}"/>
              </a:ext>
            </a:extLst>
          </p:cNvPr>
          <p:cNvCxnSpPr>
            <a:cxnSpLocks/>
          </p:cNvCxnSpPr>
          <p:nvPr/>
        </p:nvCxnSpPr>
        <p:spPr>
          <a:xfrm>
            <a:off x="6182282" y="4533828"/>
            <a:ext cx="2226" cy="2327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4" name="직선 연결선 223">
            <a:extLst>
              <a:ext uri="{FF2B5EF4-FFF2-40B4-BE49-F238E27FC236}">
                <a16:creationId xmlns:a16="http://schemas.microsoft.com/office/drawing/2014/main" id="{9A565CA3-8391-4DB3-8F8E-BB5549E7587A}"/>
              </a:ext>
            </a:extLst>
          </p:cNvPr>
          <p:cNvCxnSpPr>
            <a:cxnSpLocks/>
          </p:cNvCxnSpPr>
          <p:nvPr/>
        </p:nvCxnSpPr>
        <p:spPr>
          <a:xfrm>
            <a:off x="6183469" y="4643785"/>
            <a:ext cx="112601" cy="9252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5" name="직선 연결선 224">
            <a:extLst>
              <a:ext uri="{FF2B5EF4-FFF2-40B4-BE49-F238E27FC236}">
                <a16:creationId xmlns:a16="http://schemas.microsoft.com/office/drawing/2014/main" id="{094D470C-8FC6-414E-9AC4-AB17F2F27628}"/>
              </a:ext>
            </a:extLst>
          </p:cNvPr>
          <p:cNvCxnSpPr>
            <a:cxnSpLocks/>
          </p:cNvCxnSpPr>
          <p:nvPr/>
        </p:nvCxnSpPr>
        <p:spPr>
          <a:xfrm flipV="1">
            <a:off x="6179784" y="4533828"/>
            <a:ext cx="112601" cy="12435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직선 연결선 225">
            <a:extLst>
              <a:ext uri="{FF2B5EF4-FFF2-40B4-BE49-F238E27FC236}">
                <a16:creationId xmlns:a16="http://schemas.microsoft.com/office/drawing/2014/main" id="{D83BA7A0-32C6-4885-8FF0-FB62AFAD2AAA}"/>
              </a:ext>
            </a:extLst>
          </p:cNvPr>
          <p:cNvCxnSpPr>
            <a:cxnSpLocks/>
          </p:cNvCxnSpPr>
          <p:nvPr/>
        </p:nvCxnSpPr>
        <p:spPr>
          <a:xfrm flipV="1">
            <a:off x="6019800" y="1750692"/>
            <a:ext cx="272585" cy="6688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7" name="직선 연결선 226">
            <a:extLst>
              <a:ext uri="{FF2B5EF4-FFF2-40B4-BE49-F238E27FC236}">
                <a16:creationId xmlns:a16="http://schemas.microsoft.com/office/drawing/2014/main" id="{DD83C445-8659-4899-8E1E-8B210579568E}"/>
              </a:ext>
            </a:extLst>
          </p:cNvPr>
          <p:cNvCxnSpPr>
            <a:cxnSpLocks/>
          </p:cNvCxnSpPr>
          <p:nvPr/>
        </p:nvCxnSpPr>
        <p:spPr>
          <a:xfrm>
            <a:off x="6019800" y="1771779"/>
            <a:ext cx="0" cy="1657221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8" name="직선 연결선 227">
            <a:extLst>
              <a:ext uri="{FF2B5EF4-FFF2-40B4-BE49-F238E27FC236}">
                <a16:creationId xmlns:a16="http://schemas.microsoft.com/office/drawing/2014/main" id="{92512860-F209-40F1-82C2-1D218DF06EC6}"/>
              </a:ext>
            </a:extLst>
          </p:cNvPr>
          <p:cNvCxnSpPr>
            <a:cxnSpLocks/>
          </p:cNvCxnSpPr>
          <p:nvPr/>
        </p:nvCxnSpPr>
        <p:spPr>
          <a:xfrm>
            <a:off x="5535615" y="3429000"/>
            <a:ext cx="484185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2" name="연결선: 꺾임 231">
            <a:extLst>
              <a:ext uri="{FF2B5EF4-FFF2-40B4-BE49-F238E27FC236}">
                <a16:creationId xmlns:a16="http://schemas.microsoft.com/office/drawing/2014/main" id="{82C8B561-6075-4536-B965-FF15B2FCE9A7}"/>
              </a:ext>
            </a:extLst>
          </p:cNvPr>
          <p:cNvCxnSpPr>
            <a:cxnSpLocks/>
          </p:cNvCxnSpPr>
          <p:nvPr/>
        </p:nvCxnSpPr>
        <p:spPr>
          <a:xfrm>
            <a:off x="5535613" y="4322289"/>
            <a:ext cx="785063" cy="318389"/>
          </a:xfrm>
          <a:prstGeom prst="bentConnector3">
            <a:avLst>
              <a:gd name="adj1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4" name="직선 연결선 233">
            <a:extLst>
              <a:ext uri="{FF2B5EF4-FFF2-40B4-BE49-F238E27FC236}">
                <a16:creationId xmlns:a16="http://schemas.microsoft.com/office/drawing/2014/main" id="{777477ED-2F7C-4A0D-878A-51F1C8AE45AC}"/>
              </a:ext>
            </a:extLst>
          </p:cNvPr>
          <p:cNvCxnSpPr>
            <a:cxnSpLocks/>
          </p:cNvCxnSpPr>
          <p:nvPr/>
        </p:nvCxnSpPr>
        <p:spPr>
          <a:xfrm>
            <a:off x="5620752" y="3342277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직선 연결선 234">
            <a:extLst>
              <a:ext uri="{FF2B5EF4-FFF2-40B4-BE49-F238E27FC236}">
                <a16:creationId xmlns:a16="http://schemas.microsoft.com/office/drawing/2014/main" id="{11B8239D-1C61-47A6-85BA-660F97B233B0}"/>
              </a:ext>
            </a:extLst>
          </p:cNvPr>
          <p:cNvCxnSpPr>
            <a:cxnSpLocks/>
          </p:cNvCxnSpPr>
          <p:nvPr/>
        </p:nvCxnSpPr>
        <p:spPr>
          <a:xfrm>
            <a:off x="5580112" y="3342277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직선 연결선 235">
            <a:extLst>
              <a:ext uri="{FF2B5EF4-FFF2-40B4-BE49-F238E27FC236}">
                <a16:creationId xmlns:a16="http://schemas.microsoft.com/office/drawing/2014/main" id="{5DD7A21F-4275-405B-BE52-7097DF08BD0C}"/>
              </a:ext>
            </a:extLst>
          </p:cNvPr>
          <p:cNvCxnSpPr>
            <a:cxnSpLocks/>
          </p:cNvCxnSpPr>
          <p:nvPr/>
        </p:nvCxnSpPr>
        <p:spPr>
          <a:xfrm>
            <a:off x="5620752" y="4239213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직선 연결선 236">
            <a:extLst>
              <a:ext uri="{FF2B5EF4-FFF2-40B4-BE49-F238E27FC236}">
                <a16:creationId xmlns:a16="http://schemas.microsoft.com/office/drawing/2014/main" id="{E4513395-91FD-4572-9E70-6A2DF0F2BDBC}"/>
              </a:ext>
            </a:extLst>
          </p:cNvPr>
          <p:cNvCxnSpPr>
            <a:cxnSpLocks/>
          </p:cNvCxnSpPr>
          <p:nvPr/>
        </p:nvCxnSpPr>
        <p:spPr>
          <a:xfrm>
            <a:off x="5580112" y="4239213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9" name="직선 연결선 238">
            <a:extLst>
              <a:ext uri="{FF2B5EF4-FFF2-40B4-BE49-F238E27FC236}">
                <a16:creationId xmlns:a16="http://schemas.microsoft.com/office/drawing/2014/main" id="{80C42DF7-1061-4069-9973-6E7D4966E47A}"/>
              </a:ext>
            </a:extLst>
          </p:cNvPr>
          <p:cNvCxnSpPr>
            <a:cxnSpLocks/>
          </p:cNvCxnSpPr>
          <p:nvPr/>
        </p:nvCxnSpPr>
        <p:spPr>
          <a:xfrm>
            <a:off x="8455869" y="1610343"/>
            <a:ext cx="29259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0" name="직선 연결선 239">
            <a:extLst>
              <a:ext uri="{FF2B5EF4-FFF2-40B4-BE49-F238E27FC236}">
                <a16:creationId xmlns:a16="http://schemas.microsoft.com/office/drawing/2014/main" id="{372E8454-98EC-460E-951B-DCB2517A4F97}"/>
              </a:ext>
            </a:extLst>
          </p:cNvPr>
          <p:cNvCxnSpPr>
            <a:cxnSpLocks/>
          </p:cNvCxnSpPr>
          <p:nvPr/>
        </p:nvCxnSpPr>
        <p:spPr>
          <a:xfrm>
            <a:off x="8578959" y="1523620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1" name="직선 연결선 240">
            <a:extLst>
              <a:ext uri="{FF2B5EF4-FFF2-40B4-BE49-F238E27FC236}">
                <a16:creationId xmlns:a16="http://schemas.microsoft.com/office/drawing/2014/main" id="{6DC42867-0377-4842-8EDC-BB0B1A70A9BF}"/>
              </a:ext>
            </a:extLst>
          </p:cNvPr>
          <p:cNvCxnSpPr>
            <a:cxnSpLocks/>
          </p:cNvCxnSpPr>
          <p:nvPr/>
        </p:nvCxnSpPr>
        <p:spPr>
          <a:xfrm>
            <a:off x="8538319" y="1523620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2" name="직선 연결선 241">
            <a:extLst>
              <a:ext uri="{FF2B5EF4-FFF2-40B4-BE49-F238E27FC236}">
                <a16:creationId xmlns:a16="http://schemas.microsoft.com/office/drawing/2014/main" id="{C58DAF2A-C484-4C9D-A709-E57D2F82D83F}"/>
              </a:ext>
            </a:extLst>
          </p:cNvPr>
          <p:cNvCxnSpPr>
            <a:cxnSpLocks/>
          </p:cNvCxnSpPr>
          <p:nvPr/>
        </p:nvCxnSpPr>
        <p:spPr>
          <a:xfrm>
            <a:off x="8538319" y="3061058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8" name="직선 연결선 257">
            <a:extLst>
              <a:ext uri="{FF2B5EF4-FFF2-40B4-BE49-F238E27FC236}">
                <a16:creationId xmlns:a16="http://schemas.microsoft.com/office/drawing/2014/main" id="{1CED2C0C-FC84-468F-8DE9-3E447DAB66D2}"/>
              </a:ext>
            </a:extLst>
          </p:cNvPr>
          <p:cNvCxnSpPr>
            <a:cxnSpLocks/>
          </p:cNvCxnSpPr>
          <p:nvPr/>
        </p:nvCxnSpPr>
        <p:spPr>
          <a:xfrm>
            <a:off x="8450605" y="3151091"/>
            <a:ext cx="29785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9" name="직선 연결선 258">
            <a:extLst>
              <a:ext uri="{FF2B5EF4-FFF2-40B4-BE49-F238E27FC236}">
                <a16:creationId xmlns:a16="http://schemas.microsoft.com/office/drawing/2014/main" id="{004C94F1-2DDC-4C00-A478-823632A45803}"/>
              </a:ext>
            </a:extLst>
          </p:cNvPr>
          <p:cNvCxnSpPr>
            <a:cxnSpLocks/>
          </p:cNvCxnSpPr>
          <p:nvPr/>
        </p:nvCxnSpPr>
        <p:spPr>
          <a:xfrm>
            <a:off x="8748464" y="1610343"/>
            <a:ext cx="0" cy="154074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8" name="직선 연결선 267">
            <a:extLst>
              <a:ext uri="{FF2B5EF4-FFF2-40B4-BE49-F238E27FC236}">
                <a16:creationId xmlns:a16="http://schemas.microsoft.com/office/drawing/2014/main" id="{AB81B78F-B45E-4FA5-B2E0-A543A58C35BF}"/>
              </a:ext>
            </a:extLst>
          </p:cNvPr>
          <p:cNvCxnSpPr>
            <a:cxnSpLocks/>
            <a:stCxn id="148" idx="3"/>
          </p:cNvCxnSpPr>
          <p:nvPr/>
        </p:nvCxnSpPr>
        <p:spPr>
          <a:xfrm>
            <a:off x="8499363" y="4600554"/>
            <a:ext cx="2491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9" name="직선 연결선 268">
            <a:extLst>
              <a:ext uri="{FF2B5EF4-FFF2-40B4-BE49-F238E27FC236}">
                <a16:creationId xmlns:a16="http://schemas.microsoft.com/office/drawing/2014/main" id="{CE491ECC-F371-434E-BF81-0C2A6BC4FEFD}"/>
              </a:ext>
            </a:extLst>
          </p:cNvPr>
          <p:cNvCxnSpPr>
            <a:cxnSpLocks/>
          </p:cNvCxnSpPr>
          <p:nvPr/>
        </p:nvCxnSpPr>
        <p:spPr>
          <a:xfrm>
            <a:off x="8620671" y="4508428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0" name="직선 연결선 269">
            <a:extLst>
              <a:ext uri="{FF2B5EF4-FFF2-40B4-BE49-F238E27FC236}">
                <a16:creationId xmlns:a16="http://schemas.microsoft.com/office/drawing/2014/main" id="{F4AEE8B3-8396-4552-8209-6D61BE9EFD81}"/>
              </a:ext>
            </a:extLst>
          </p:cNvPr>
          <p:cNvCxnSpPr>
            <a:cxnSpLocks/>
          </p:cNvCxnSpPr>
          <p:nvPr/>
        </p:nvCxnSpPr>
        <p:spPr>
          <a:xfrm>
            <a:off x="8580031" y="4508428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1" name="직선 연결선 270">
            <a:extLst>
              <a:ext uri="{FF2B5EF4-FFF2-40B4-BE49-F238E27FC236}">
                <a16:creationId xmlns:a16="http://schemas.microsoft.com/office/drawing/2014/main" id="{AD677352-7C14-4878-8D10-A9DD53ACE171}"/>
              </a:ext>
            </a:extLst>
          </p:cNvPr>
          <p:cNvCxnSpPr>
            <a:cxnSpLocks/>
          </p:cNvCxnSpPr>
          <p:nvPr/>
        </p:nvCxnSpPr>
        <p:spPr>
          <a:xfrm>
            <a:off x="8615591" y="6005080"/>
            <a:ext cx="0" cy="17344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2" name="직선 연결선 271">
            <a:extLst>
              <a:ext uri="{FF2B5EF4-FFF2-40B4-BE49-F238E27FC236}">
                <a16:creationId xmlns:a16="http://schemas.microsoft.com/office/drawing/2014/main" id="{202E53BA-EFB7-4369-9A84-5263A18ABD65}"/>
              </a:ext>
            </a:extLst>
          </p:cNvPr>
          <p:cNvCxnSpPr>
            <a:cxnSpLocks/>
          </p:cNvCxnSpPr>
          <p:nvPr/>
        </p:nvCxnSpPr>
        <p:spPr>
          <a:xfrm>
            <a:off x="8527877" y="6095113"/>
            <a:ext cx="23171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3" name="직선 연결선 272">
            <a:extLst>
              <a:ext uri="{FF2B5EF4-FFF2-40B4-BE49-F238E27FC236}">
                <a16:creationId xmlns:a16="http://schemas.microsoft.com/office/drawing/2014/main" id="{A85A0B4F-4D66-4D90-99E3-DFFA96F9B59A}"/>
              </a:ext>
            </a:extLst>
          </p:cNvPr>
          <p:cNvCxnSpPr>
            <a:cxnSpLocks/>
          </p:cNvCxnSpPr>
          <p:nvPr/>
        </p:nvCxnSpPr>
        <p:spPr>
          <a:xfrm>
            <a:off x="8748464" y="4604319"/>
            <a:ext cx="0" cy="14907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0447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graphicFrame>
        <p:nvGraphicFramePr>
          <p:cNvPr id="129" name="표 128">
            <a:extLst>
              <a:ext uri="{FF2B5EF4-FFF2-40B4-BE49-F238E27FC236}">
                <a16:creationId xmlns:a16="http://schemas.microsoft.com/office/drawing/2014/main" id="{19657D7A-8F16-44C6-AACA-305EB29A7ECD}"/>
              </a:ext>
            </a:extLst>
          </p:cNvPr>
          <p:cNvGraphicFramePr>
            <a:graphicFrameLocks noGrp="1"/>
          </p:cNvGraphicFramePr>
          <p:nvPr/>
        </p:nvGraphicFramePr>
        <p:xfrm>
          <a:off x="33856" y="2076554"/>
          <a:ext cx="8981488" cy="4088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98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5199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900" b="1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3551"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  <a:p>
                      <a:pPr latinLnBrk="1">
                        <a:defRPr/>
                      </a:pPr>
                      <a:endParaRPr lang="en-US" altLang="ko-KR" sz="9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0" name="AutoShape 85">
            <a:extLst>
              <a:ext uri="{FF2B5EF4-FFF2-40B4-BE49-F238E27FC236}">
                <a16:creationId xmlns:a16="http://schemas.microsoft.com/office/drawing/2014/main" id="{7250B8EB-420D-48C8-BD13-BDFEB22EA582}"/>
              </a:ext>
            </a:extLst>
          </p:cNvPr>
          <p:cNvSpPr>
            <a:spLocks noChangeArrowheads="1"/>
          </p:cNvSpPr>
          <p:nvPr/>
        </p:nvSpPr>
        <p:spPr>
          <a:xfrm>
            <a:off x="603350" y="2475529"/>
            <a:ext cx="7937952" cy="3401743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</a:ln>
        </p:spPr>
        <p:txBody>
          <a:bodyPr/>
          <a:lstStyle/>
          <a:p>
            <a:pPr lvl="0">
              <a:defRPr/>
            </a:pPr>
            <a:endParaRPr lang="ko-KR" altLang="en-US" sz="900">
              <a:ln w="1270">
                <a:solidFill>
                  <a:schemeClr val="tx1"/>
                </a:solidFill>
              </a:ln>
              <a:latin typeface="맑은 고딕"/>
              <a:ea typeface="맑은 고딕"/>
            </a:endParaRPr>
          </a:p>
        </p:txBody>
      </p:sp>
      <p:sp>
        <p:nvSpPr>
          <p:cNvPr id="131" name="Rectangle 41">
            <a:extLst>
              <a:ext uri="{FF2B5EF4-FFF2-40B4-BE49-F238E27FC236}">
                <a16:creationId xmlns:a16="http://schemas.microsoft.com/office/drawing/2014/main" id="{FBB17BCC-89FA-4D8B-B75A-3FFDF30D1F9B}"/>
              </a:ext>
            </a:extLst>
          </p:cNvPr>
          <p:cNvSpPr>
            <a:spLocks noChangeArrowheads="1"/>
          </p:cNvSpPr>
          <p:nvPr/>
        </p:nvSpPr>
        <p:spPr>
          <a:xfrm>
            <a:off x="1853224" y="2843650"/>
            <a:ext cx="1214301" cy="354861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Task Manager</a:t>
            </a:r>
            <a:endParaRPr kumimoji="0" lang="en-US" altLang="ko-KR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sp>
        <p:nvSpPr>
          <p:cNvPr id="132" name="순서도: 판단 131">
            <a:extLst>
              <a:ext uri="{FF2B5EF4-FFF2-40B4-BE49-F238E27FC236}">
                <a16:creationId xmlns:a16="http://schemas.microsoft.com/office/drawing/2014/main" id="{60228B8C-9333-482D-BDDA-167E13826E2F}"/>
              </a:ext>
            </a:extLst>
          </p:cNvPr>
          <p:cNvSpPr/>
          <p:nvPr/>
        </p:nvSpPr>
        <p:spPr>
          <a:xfrm>
            <a:off x="4680829" y="2835362"/>
            <a:ext cx="1491589" cy="36292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졸음방지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  <a:cs typeface="+mn-cs"/>
            </a:endParaRPr>
          </a:p>
        </p:txBody>
      </p:sp>
      <p:sp>
        <p:nvSpPr>
          <p:cNvPr id="133" name="순서도: 판단 132">
            <a:extLst>
              <a:ext uri="{FF2B5EF4-FFF2-40B4-BE49-F238E27FC236}">
                <a16:creationId xmlns:a16="http://schemas.microsoft.com/office/drawing/2014/main" id="{C6CD4348-A91D-480D-80FB-A255690016D3}"/>
              </a:ext>
            </a:extLst>
          </p:cNvPr>
          <p:cNvSpPr/>
          <p:nvPr/>
        </p:nvSpPr>
        <p:spPr>
          <a:xfrm>
            <a:off x="4771201" y="3549993"/>
            <a:ext cx="1464278" cy="36292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눈깜빡임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  <a:cs typeface="+mn-cs"/>
            </a:endParaRPr>
          </a:p>
        </p:txBody>
      </p:sp>
      <p:sp>
        <p:nvSpPr>
          <p:cNvPr id="134" name="순서도: 판단 133">
            <a:extLst>
              <a:ext uri="{FF2B5EF4-FFF2-40B4-BE49-F238E27FC236}">
                <a16:creationId xmlns:a16="http://schemas.microsoft.com/office/drawing/2014/main" id="{0BC7460E-4858-4786-8D4E-0DCBD118A76F}"/>
              </a:ext>
            </a:extLst>
          </p:cNvPr>
          <p:cNvSpPr/>
          <p:nvPr/>
        </p:nvSpPr>
        <p:spPr>
          <a:xfrm>
            <a:off x="4733021" y="4158015"/>
            <a:ext cx="1464278" cy="362926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시계 및</a:t>
            </a:r>
          </a:p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  <a:cs typeface="+mn-cs"/>
              </a:rPr>
              <a:t>스톱워치</a:t>
            </a:r>
          </a:p>
        </p:txBody>
      </p:sp>
      <p:sp>
        <p:nvSpPr>
          <p:cNvPr id="135" name="순서도: 판단 134">
            <a:extLst>
              <a:ext uri="{FF2B5EF4-FFF2-40B4-BE49-F238E27FC236}">
                <a16:creationId xmlns:a16="http://schemas.microsoft.com/office/drawing/2014/main" id="{96CC424B-D156-44DD-B36A-3D3AFCF6A4A0}"/>
              </a:ext>
            </a:extLst>
          </p:cNvPr>
          <p:cNvSpPr/>
          <p:nvPr/>
        </p:nvSpPr>
        <p:spPr>
          <a:xfrm>
            <a:off x="4699167" y="4701735"/>
            <a:ext cx="1464278" cy="362926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850" kern="0">
                <a:latin typeface="맑은 고딕"/>
                <a:ea typeface="맑은 고딕"/>
              </a:rPr>
              <a:t>투두</a:t>
            </a:r>
          </a:p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850" kern="0">
                <a:latin typeface="맑은 고딕"/>
                <a:ea typeface="맑은 고딕"/>
              </a:rPr>
              <a:t>리스트</a:t>
            </a:r>
          </a:p>
        </p:txBody>
      </p:sp>
      <p:cxnSp>
        <p:nvCxnSpPr>
          <p:cNvPr id="136" name="직선 연결선 135">
            <a:extLst>
              <a:ext uri="{FF2B5EF4-FFF2-40B4-BE49-F238E27FC236}">
                <a16:creationId xmlns:a16="http://schemas.microsoft.com/office/drawing/2014/main" id="{1E30298A-7FF7-4996-AC4B-77D68CBCA6DE}"/>
              </a:ext>
            </a:extLst>
          </p:cNvPr>
          <p:cNvCxnSpPr>
            <a:stCxn id="131" idx="3"/>
          </p:cNvCxnSpPr>
          <p:nvPr/>
        </p:nvCxnSpPr>
        <p:spPr>
          <a:xfrm flipV="1">
            <a:off x="3067525" y="2999375"/>
            <a:ext cx="1687705" cy="21706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1ECA7CC7-6104-4FA6-9485-D26F1A074BD8}"/>
              </a:ext>
            </a:extLst>
          </p:cNvPr>
          <p:cNvCxnSpPr>
            <a:cxnSpLocks/>
          </p:cNvCxnSpPr>
          <p:nvPr/>
        </p:nvCxnSpPr>
        <p:spPr>
          <a:xfrm>
            <a:off x="4446570" y="3016825"/>
            <a:ext cx="20624" cy="2132201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712E4A2C-DDA8-4775-8A11-D5EA80A0AC31}"/>
              </a:ext>
            </a:extLst>
          </p:cNvPr>
          <p:cNvCxnSpPr>
            <a:cxnSpLocks/>
          </p:cNvCxnSpPr>
          <p:nvPr/>
        </p:nvCxnSpPr>
        <p:spPr>
          <a:xfrm>
            <a:off x="4445519" y="3721092"/>
            <a:ext cx="309711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18DB016C-4E7D-4A6A-89E5-4375529DBBE3}"/>
              </a:ext>
            </a:extLst>
          </p:cNvPr>
          <p:cNvCxnSpPr>
            <a:cxnSpLocks/>
          </p:cNvCxnSpPr>
          <p:nvPr/>
        </p:nvCxnSpPr>
        <p:spPr>
          <a:xfrm>
            <a:off x="4470233" y="4348230"/>
            <a:ext cx="309711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5A367361-C475-4BAC-BA68-5A4D91A2A41C}"/>
              </a:ext>
            </a:extLst>
          </p:cNvPr>
          <p:cNvCxnSpPr>
            <a:cxnSpLocks/>
          </p:cNvCxnSpPr>
          <p:nvPr/>
        </p:nvCxnSpPr>
        <p:spPr>
          <a:xfrm>
            <a:off x="4456356" y="4883198"/>
            <a:ext cx="309711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41" name="직선 화살표 연결선 140">
            <a:extLst>
              <a:ext uri="{FF2B5EF4-FFF2-40B4-BE49-F238E27FC236}">
                <a16:creationId xmlns:a16="http://schemas.microsoft.com/office/drawing/2014/main" id="{C9E7FC17-2CC2-4948-8FDA-7AD72E59E28D}"/>
              </a:ext>
            </a:extLst>
          </p:cNvPr>
          <p:cNvCxnSpPr>
            <a:cxnSpLocks/>
          </p:cNvCxnSpPr>
          <p:nvPr/>
        </p:nvCxnSpPr>
        <p:spPr>
          <a:xfrm flipV="1">
            <a:off x="6246644" y="3743661"/>
            <a:ext cx="232147" cy="89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</a:ln>
          <a:effectLst/>
        </p:spPr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B9A4B7E3-8AED-44D1-8F46-DCB278065209}"/>
              </a:ext>
            </a:extLst>
          </p:cNvPr>
          <p:cNvCxnSpPr>
            <a:cxnSpLocks/>
          </p:cNvCxnSpPr>
          <p:nvPr/>
        </p:nvCxnSpPr>
        <p:spPr>
          <a:xfrm>
            <a:off x="6251237" y="4319831"/>
            <a:ext cx="254564" cy="33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</a:ln>
          <a:effectLst/>
        </p:spPr>
      </p:cxnSp>
      <p:sp>
        <p:nvSpPr>
          <p:cNvPr id="144" name="Rectangle 41">
            <a:extLst>
              <a:ext uri="{FF2B5EF4-FFF2-40B4-BE49-F238E27FC236}">
                <a16:creationId xmlns:a16="http://schemas.microsoft.com/office/drawing/2014/main" id="{FF595B0B-41B6-45AC-A15D-2B2403E4740D}"/>
              </a:ext>
            </a:extLst>
          </p:cNvPr>
          <p:cNvSpPr>
            <a:spLocks noChangeArrowheads="1"/>
          </p:cNvSpPr>
          <p:nvPr/>
        </p:nvSpPr>
        <p:spPr>
          <a:xfrm>
            <a:off x="6505801" y="4212246"/>
            <a:ext cx="1464277" cy="271967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시계 및 스톱워치 실행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sp>
        <p:nvSpPr>
          <p:cNvPr id="145" name="AutoShape 46">
            <a:extLst>
              <a:ext uri="{FF2B5EF4-FFF2-40B4-BE49-F238E27FC236}">
                <a16:creationId xmlns:a16="http://schemas.microsoft.com/office/drawing/2014/main" id="{0344448E-2532-45BB-B292-4CFDD256A1CE}"/>
              </a:ext>
            </a:extLst>
          </p:cNvPr>
          <p:cNvSpPr>
            <a:spLocks noChangeArrowheads="1"/>
          </p:cNvSpPr>
          <p:nvPr/>
        </p:nvSpPr>
        <p:spPr>
          <a:xfrm>
            <a:off x="6525637" y="3082810"/>
            <a:ext cx="1082489" cy="341958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통계 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DB</a:t>
            </a:r>
            <a:endParaRPr kumimoji="0" lang="en-US" altLang="ko-KR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sp>
        <p:nvSpPr>
          <p:cNvPr id="146" name="AutoShape 46">
            <a:extLst>
              <a:ext uri="{FF2B5EF4-FFF2-40B4-BE49-F238E27FC236}">
                <a16:creationId xmlns:a16="http://schemas.microsoft.com/office/drawing/2014/main" id="{8B7FE236-F36D-45E3-A518-EBA9A6ADD378}"/>
              </a:ext>
            </a:extLst>
          </p:cNvPr>
          <p:cNvSpPr>
            <a:spLocks noChangeArrowheads="1"/>
          </p:cNvSpPr>
          <p:nvPr/>
        </p:nvSpPr>
        <p:spPr>
          <a:xfrm>
            <a:off x="6505801" y="4706131"/>
            <a:ext cx="1082489" cy="341958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ko-KR" altLang="en-US" sz="900" kern="0">
                <a:latin typeface="맑은 고딕"/>
                <a:ea typeface="맑은 고딕"/>
              </a:rPr>
              <a:t>투두리스트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DB</a:t>
            </a:r>
            <a:endParaRPr kumimoji="0" lang="en-US" altLang="ko-KR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sp>
        <p:nvSpPr>
          <p:cNvPr id="147" name="Oval 58">
            <a:extLst>
              <a:ext uri="{FF2B5EF4-FFF2-40B4-BE49-F238E27FC236}">
                <a16:creationId xmlns:a16="http://schemas.microsoft.com/office/drawing/2014/main" id="{DCEC47EA-6FF0-438F-AC42-292F741B09D0}"/>
              </a:ext>
            </a:extLst>
          </p:cNvPr>
          <p:cNvSpPr>
            <a:spLocks noChangeArrowheads="1"/>
          </p:cNvSpPr>
          <p:nvPr/>
        </p:nvSpPr>
        <p:spPr>
          <a:xfrm>
            <a:off x="1297888" y="5431006"/>
            <a:ext cx="266170" cy="206464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kumimoji="0" lang="en-US" altLang="ko-KR" sz="900" b="0" i="0" u="none" strike="noStrike" kern="0" cap="none" spc="0" normalizeH="0" baseline="0" dirty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</a:rPr>
              <a:t>1</a:t>
            </a:r>
            <a:endParaRPr kumimoji="0" lang="en-US" altLang="ko-KR" sz="900" b="0" i="0" u="none" strike="noStrike" kern="0" cap="none" spc="0" normalizeH="0" baseline="0" dirty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48" name="Text Box 59">
            <a:extLst>
              <a:ext uri="{FF2B5EF4-FFF2-40B4-BE49-F238E27FC236}">
                <a16:creationId xmlns:a16="http://schemas.microsoft.com/office/drawing/2014/main" id="{85F9F663-21F1-4900-B433-94032B2BA60A}"/>
              </a:ext>
            </a:extLst>
          </p:cNvPr>
          <p:cNvSpPr txBox="1">
            <a:spLocks noChangeArrowheads="1"/>
          </p:cNvSpPr>
          <p:nvPr/>
        </p:nvSpPr>
        <p:spPr>
          <a:xfrm>
            <a:off x="1564733" y="5431006"/>
            <a:ext cx="6635923" cy="2421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/>
                <a:ea typeface="HY견고딕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ko-KR" sz="900" b="0" dirty="0">
                <a:latin typeface="맑은 고딕"/>
                <a:ea typeface="맑은 고딕"/>
              </a:rPr>
              <a:t>Task Manager</a:t>
            </a:r>
            <a:r>
              <a:rPr lang="ko-KR" altLang="en-US" sz="900" b="0" dirty="0">
                <a:latin typeface="맑은 고딕"/>
                <a:ea typeface="맑은 고딕"/>
              </a:rPr>
              <a:t> 옵션을 선택</a:t>
            </a:r>
            <a:r>
              <a:rPr lang="en-US" altLang="ko-KR" sz="900" b="0" dirty="0">
                <a:latin typeface="맑은 고딕"/>
                <a:ea typeface="맑은 고딕"/>
              </a:rPr>
              <a:t>,  </a:t>
            </a:r>
            <a:r>
              <a:rPr lang="ko-KR" altLang="en-US" sz="900" b="0" dirty="0">
                <a:latin typeface="맑은 고딕"/>
                <a:ea typeface="맑은 고딕"/>
              </a:rPr>
              <a:t>옵션체크</a:t>
            </a:r>
            <a:r>
              <a:rPr lang="en-US" altLang="ko-KR" sz="900" b="0" dirty="0">
                <a:latin typeface="맑은 고딕"/>
                <a:ea typeface="맑은 고딕"/>
              </a:rPr>
              <a:t>(</a:t>
            </a:r>
            <a:r>
              <a:rPr lang="ko-KR" altLang="en-US" sz="900" b="0" dirty="0">
                <a:latin typeface="맑은 고딕"/>
                <a:ea typeface="맑은 고딕"/>
              </a:rPr>
              <a:t>졸음 방지 지능</a:t>
            </a:r>
            <a:r>
              <a:rPr lang="en-US" altLang="ko-KR" sz="900" b="0" dirty="0">
                <a:latin typeface="맑은 고딕"/>
                <a:ea typeface="맑은 고딕"/>
              </a:rPr>
              <a:t>,</a:t>
            </a:r>
            <a:r>
              <a:rPr lang="ko-KR" altLang="en-US" sz="900" b="0" dirty="0">
                <a:latin typeface="맑은 고딕"/>
                <a:ea typeface="맑은 고딕"/>
              </a:rPr>
              <a:t> 눈 깜빡임 측정 기능</a:t>
            </a:r>
            <a:r>
              <a:rPr lang="en-US" altLang="ko-KR" sz="900" b="0" dirty="0">
                <a:latin typeface="맑은 고딕"/>
                <a:ea typeface="맑은 고딕"/>
              </a:rPr>
              <a:t>,</a:t>
            </a:r>
            <a:r>
              <a:rPr lang="ko-KR" altLang="en-US" sz="900" b="0" dirty="0">
                <a:latin typeface="맑은 고딕"/>
                <a:ea typeface="맑은 고딕"/>
              </a:rPr>
              <a:t> 시계 및 스톱워치</a:t>
            </a:r>
            <a:r>
              <a:rPr lang="en-US" altLang="ko-KR" sz="900" b="0" dirty="0">
                <a:latin typeface="맑은 고딕"/>
                <a:ea typeface="맑은 고딕"/>
              </a:rPr>
              <a:t>,</a:t>
            </a:r>
            <a:r>
              <a:rPr lang="ko-KR" altLang="en-US" sz="900" b="0" dirty="0">
                <a:latin typeface="맑은 고딕"/>
                <a:ea typeface="맑은 고딕"/>
              </a:rPr>
              <a:t> 투두리스트</a:t>
            </a:r>
            <a:r>
              <a:rPr lang="en-US" altLang="ko-KR" sz="900" b="0" dirty="0">
                <a:latin typeface="맑은 고딕"/>
                <a:ea typeface="맑은 고딕"/>
              </a:rPr>
              <a:t>)</a:t>
            </a:r>
            <a:r>
              <a:rPr lang="ko-KR" altLang="en-US" sz="900" b="0" dirty="0">
                <a:latin typeface="맑은 고딕"/>
                <a:ea typeface="맑은 고딕"/>
              </a:rPr>
              <a:t>를 선택한 후 실행</a:t>
            </a:r>
          </a:p>
        </p:txBody>
      </p:sp>
      <p:sp>
        <p:nvSpPr>
          <p:cNvPr id="149" name="Rectangle 41">
            <a:extLst>
              <a:ext uri="{FF2B5EF4-FFF2-40B4-BE49-F238E27FC236}">
                <a16:creationId xmlns:a16="http://schemas.microsoft.com/office/drawing/2014/main" id="{1024F824-1BB0-4F1F-8928-DAA5B914A315}"/>
              </a:ext>
            </a:extLst>
          </p:cNvPr>
          <p:cNvSpPr>
            <a:spLocks noChangeArrowheads="1"/>
          </p:cNvSpPr>
          <p:nvPr/>
        </p:nvSpPr>
        <p:spPr>
          <a:xfrm>
            <a:off x="6508602" y="2637018"/>
            <a:ext cx="1692054" cy="345329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음성 알림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,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영상 링크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,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</a:t>
            </a:r>
          </a:p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텍스트 실행 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cxnSp>
        <p:nvCxnSpPr>
          <p:cNvPr id="150" name="직선 화살표 연결선 106">
            <a:extLst>
              <a:ext uri="{FF2B5EF4-FFF2-40B4-BE49-F238E27FC236}">
                <a16:creationId xmlns:a16="http://schemas.microsoft.com/office/drawing/2014/main" id="{71D8ECD7-FEB3-43EC-819D-082E9663B50B}"/>
              </a:ext>
            </a:extLst>
          </p:cNvPr>
          <p:cNvCxnSpPr>
            <a:stCxn id="132" idx="3"/>
            <a:endCxn id="149" idx="1"/>
          </p:cNvCxnSpPr>
          <p:nvPr/>
        </p:nvCxnSpPr>
        <p:spPr>
          <a:xfrm flipV="1">
            <a:off x="6172418" y="2809683"/>
            <a:ext cx="336184" cy="207143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</a:ln>
          <a:effectLst/>
        </p:spPr>
      </p:cxnSp>
      <p:cxnSp>
        <p:nvCxnSpPr>
          <p:cNvPr id="151" name="직선 화살표 연결선 106">
            <a:extLst>
              <a:ext uri="{FF2B5EF4-FFF2-40B4-BE49-F238E27FC236}">
                <a16:creationId xmlns:a16="http://schemas.microsoft.com/office/drawing/2014/main" id="{E609305B-A036-46B3-BB3E-8A30EE51F899}"/>
              </a:ext>
            </a:extLst>
          </p:cNvPr>
          <p:cNvCxnSpPr>
            <a:stCxn id="145" idx="2"/>
            <a:endCxn id="132" idx="3"/>
          </p:cNvCxnSpPr>
          <p:nvPr/>
        </p:nvCxnSpPr>
        <p:spPr>
          <a:xfrm flipH="1" flipV="1">
            <a:off x="6172418" y="3016826"/>
            <a:ext cx="353219" cy="236963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</a:ln>
          <a:effectLst/>
        </p:spPr>
      </p:cxnSp>
      <p:sp>
        <p:nvSpPr>
          <p:cNvPr id="152" name="Oval 58">
            <a:extLst>
              <a:ext uri="{FF2B5EF4-FFF2-40B4-BE49-F238E27FC236}">
                <a16:creationId xmlns:a16="http://schemas.microsoft.com/office/drawing/2014/main" id="{7ABB6671-ED7D-4909-BB38-39E3464EC746}"/>
              </a:ext>
            </a:extLst>
          </p:cNvPr>
          <p:cNvSpPr>
            <a:spLocks noChangeArrowheads="1"/>
          </p:cNvSpPr>
          <p:nvPr/>
        </p:nvSpPr>
        <p:spPr>
          <a:xfrm>
            <a:off x="3120908" y="2717125"/>
            <a:ext cx="266170" cy="206464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Font typeface="Wingdings"/>
              <a:buNone/>
              <a:defRPr/>
            </a:pPr>
            <a:r>
              <a:rPr kumimoji="0" lang="en-US" altLang="ko-KR" sz="900" b="0" i="0" u="none" strike="noStrike" kern="0" cap="none" spc="0" normalizeH="0" baseline="0">
                <a:solidFill>
                  <a:schemeClr val="bg1"/>
                </a:solidFill>
                <a:effectLst/>
                <a:uLnTx/>
                <a:uFillTx/>
                <a:latin typeface="맑은 고딕"/>
                <a:ea typeface="맑은 고딕"/>
              </a:rPr>
              <a:t>1</a:t>
            </a:r>
            <a:endParaRPr kumimoji="0" lang="en-US" altLang="ko-KR" sz="900" b="0" i="0" u="none" strike="noStrike" kern="0" cap="none" spc="0" normalizeH="0" baseline="0">
              <a:solidFill>
                <a:schemeClr val="bg1"/>
              </a:solidFill>
              <a:latin typeface="맑은 고딕"/>
              <a:ea typeface="맑은 고딕"/>
            </a:endParaRPr>
          </a:p>
        </p:txBody>
      </p:sp>
      <p:sp>
        <p:nvSpPr>
          <p:cNvPr id="153" name="Rectangle 41">
            <a:extLst>
              <a:ext uri="{FF2B5EF4-FFF2-40B4-BE49-F238E27FC236}">
                <a16:creationId xmlns:a16="http://schemas.microsoft.com/office/drawing/2014/main" id="{B415E76F-082F-439F-AC2A-66578ADC23BE}"/>
              </a:ext>
            </a:extLst>
          </p:cNvPr>
          <p:cNvSpPr>
            <a:spLocks noChangeArrowheads="1"/>
          </p:cNvSpPr>
          <p:nvPr/>
        </p:nvSpPr>
        <p:spPr>
          <a:xfrm>
            <a:off x="6501122" y="3589162"/>
            <a:ext cx="1849644" cy="367822"/>
          </a:xfrm>
          <a:prstGeom prst="rect">
            <a:avLst/>
          </a:prstGeom>
          <a:noFill/>
          <a:ln w="6350" algn="ctr">
            <a:solidFill>
              <a:srgbClr val="00264C"/>
            </a:solidFill>
            <a:miter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음성 알림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,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영상 링크</a:t>
            </a:r>
            <a:r>
              <a:rPr kumimoji="0" lang="en-US" altLang="ko-KR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,</a:t>
            </a: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 </a:t>
            </a:r>
          </a:p>
          <a:p>
            <a:pPr marL="0" marR="0" lvl="0" indent="0" algn="ctr" defTabSz="91440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ko-KR" altLang="en-US" sz="900" b="0" i="0" u="none" strike="noStrike" kern="0" cap="none" spc="0" normalizeH="0" baseline="0">
                <a:effectLst/>
                <a:uLnTx/>
                <a:uFillTx/>
                <a:latin typeface="맑은 고딕"/>
                <a:ea typeface="맑은 고딕"/>
              </a:rPr>
              <a:t>텍스트 실행 </a:t>
            </a:r>
            <a:endParaRPr kumimoji="0" lang="ko-KR" altLang="en-US" sz="900" b="0" i="0" u="none" strike="noStrike" kern="0" cap="none" spc="0" normalizeH="0" baseline="0">
              <a:latin typeface="맑은 고딕"/>
              <a:ea typeface="맑은 고딕"/>
            </a:endParaRPr>
          </a:p>
        </p:txBody>
      </p:sp>
      <p:graphicFrame>
        <p:nvGraphicFramePr>
          <p:cNvPr id="154" name="표 120">
            <a:extLst>
              <a:ext uri="{FF2B5EF4-FFF2-40B4-BE49-F238E27FC236}">
                <a16:creationId xmlns:a16="http://schemas.microsoft.com/office/drawing/2014/main" id="{1716DCC5-4782-4BD6-8CF5-495DB171CBBB}"/>
              </a:ext>
            </a:extLst>
          </p:cNvPr>
          <p:cNvGraphicFramePr>
            <a:graphicFrameLocks noGrp="1"/>
          </p:cNvGraphicFramePr>
          <p:nvPr/>
        </p:nvGraphicFramePr>
        <p:xfrm>
          <a:off x="54581" y="1407100"/>
          <a:ext cx="8961438" cy="69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6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3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39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7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9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991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0048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0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  <a:endParaRPr kumimoji="1" lang="en-US" altLang="ko-KR" sz="1000" b="1" i="0" u="none" strike="noStrike" cap="none" normalizeH="0" baseline="0">
                        <a:solidFill>
                          <a:srgbClr val="3B5AA8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endParaRPr lang="en-US" altLang="ko-KR" sz="100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/>
                        <a:t>졸음 감지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000" b="1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1000"/>
                        <a:t>2021 .8 .22 .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40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1000" b="1" i="0" u="none" strike="noStrike" cap="none" normalizeH="0" baseline="0"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>
                        <a:defRPr/>
                      </a:pPr>
                      <a:r>
                        <a:rPr lang="ko-KR" altLang="en-US" sz="1000" dirty="0"/>
                        <a:t>딥러닝 모델의 눈 깜빡임과 사용자의 정수리를 인식하는 기술을 활용하여 카메라를 통해 실시간으로 인식된 눈의 깜빡임을 이용하여 졸음을 판별하여 사용자에게 알려주는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1000" b="1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2568DB3-1D70-4DF0-AA9F-23EB594D3089}"/>
              </a:ext>
            </a:extLst>
          </p:cNvPr>
          <p:cNvCxnSpPr>
            <a:cxnSpLocks/>
            <a:stCxn id="135" idx="3"/>
            <a:endCxn id="146" idx="2"/>
          </p:cNvCxnSpPr>
          <p:nvPr/>
        </p:nvCxnSpPr>
        <p:spPr>
          <a:xfrm flipV="1">
            <a:off x="6163445" y="4877110"/>
            <a:ext cx="342356" cy="608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CA3F5AC-0054-4EB3-802B-728634DB306F}"/>
              </a:ext>
            </a:extLst>
          </p:cNvPr>
          <p:cNvCxnSpPr>
            <a:cxnSpLocks/>
            <a:stCxn id="56" idx="2"/>
            <a:endCxn id="57" idx="0"/>
          </p:cNvCxnSpPr>
          <p:nvPr/>
        </p:nvCxnSpPr>
        <p:spPr>
          <a:xfrm flipH="1">
            <a:off x="3827084" y="3024396"/>
            <a:ext cx="6645" cy="2749109"/>
          </a:xfrm>
          <a:prstGeom prst="straightConnector1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5E7F1EAA-642C-4CBB-8F30-6D4AFEAD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3696" y="6480845"/>
            <a:ext cx="4114800" cy="365125"/>
          </a:xfrm>
        </p:spPr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BA67D0-814C-497C-A9AE-A8F59786F330}"/>
              </a:ext>
            </a:extLst>
          </p:cNvPr>
          <p:cNvSpPr/>
          <p:nvPr/>
        </p:nvSpPr>
        <p:spPr>
          <a:xfrm>
            <a:off x="107504" y="1231182"/>
            <a:ext cx="4536504" cy="50781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80D73C-D12C-46E8-984B-245253FE9FBB}"/>
              </a:ext>
            </a:extLst>
          </p:cNvPr>
          <p:cNvSpPr txBox="1"/>
          <p:nvPr/>
        </p:nvSpPr>
        <p:spPr>
          <a:xfrm>
            <a:off x="4765516" y="1380573"/>
            <a:ext cx="424108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알고리즘 시나리오</a:t>
            </a:r>
            <a:endParaRPr lang="en-US" altLang="ko-KR" sz="1400" b="1" dirty="0"/>
          </a:p>
          <a:p>
            <a:endParaRPr lang="en-US" altLang="ko-KR" sz="1400" b="1" dirty="0"/>
          </a:p>
          <a:p>
            <a:r>
              <a:rPr lang="en-US" altLang="ko-KR" sz="1200" dirty="0"/>
              <a:t>① </a:t>
            </a:r>
            <a:r>
              <a:rPr lang="ko-KR" altLang="en-US" sz="1200" dirty="0"/>
              <a:t>사용자와 </a:t>
            </a:r>
            <a:r>
              <a:rPr lang="ko-KR" altLang="en-US" sz="1200" dirty="0" err="1"/>
              <a:t>서버간에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웹소켓에</a:t>
            </a:r>
            <a:r>
              <a:rPr lang="ko-KR" altLang="en-US" sz="1200" dirty="0"/>
              <a:t> 연결한다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② </a:t>
            </a:r>
            <a:r>
              <a:rPr lang="ko-KR" altLang="en-US" sz="1200" dirty="0"/>
              <a:t>서버에서 졸음감지 및 </a:t>
            </a:r>
            <a:r>
              <a:rPr lang="ko-KR" altLang="en-US" sz="1200" dirty="0" err="1"/>
              <a:t>눈깜빡임</a:t>
            </a:r>
            <a:r>
              <a:rPr lang="ko-KR" altLang="en-US" sz="1200" dirty="0"/>
              <a:t> 감지를 위한 스레드가 생성</a:t>
            </a:r>
            <a:r>
              <a:rPr lang="en-US" altLang="ko-KR" sz="1200" dirty="0"/>
              <a:t>, </a:t>
            </a:r>
            <a:r>
              <a:rPr lang="ko-KR" altLang="en-US" sz="1200" dirty="0"/>
              <a:t>실행된다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③ </a:t>
            </a:r>
            <a:r>
              <a:rPr lang="ko-KR" altLang="en-US" sz="1200" dirty="0"/>
              <a:t>사용자 자바스크립트에서 </a:t>
            </a:r>
            <a:r>
              <a:rPr lang="en-US" altLang="ko-KR" sz="1200" dirty="0"/>
              <a:t>video </a:t>
            </a:r>
            <a:r>
              <a:rPr lang="ko-KR" altLang="en-US" sz="1200" dirty="0"/>
              <a:t>프레임을 얻는다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④ </a:t>
            </a:r>
            <a:r>
              <a:rPr lang="ko-KR" altLang="en-US" sz="1200" dirty="0"/>
              <a:t>이미지 프레임을 </a:t>
            </a:r>
            <a:r>
              <a:rPr lang="en-US" altLang="ko-KR" sz="1200" dirty="0"/>
              <a:t>base64 </a:t>
            </a:r>
            <a:r>
              <a:rPr lang="ko-KR" altLang="en-US" sz="1200" dirty="0"/>
              <a:t>문자열로 인코딩한다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⑤ </a:t>
            </a:r>
            <a:r>
              <a:rPr lang="ko-KR" altLang="en-US" sz="1200" dirty="0"/>
              <a:t>웹 소켓 통신을 통해 서버로 </a:t>
            </a:r>
            <a:r>
              <a:rPr lang="en-US" altLang="ko-KR" sz="1200" dirty="0"/>
              <a:t>base64 </a:t>
            </a:r>
            <a:r>
              <a:rPr lang="ko-KR" altLang="en-US" sz="1200" dirty="0"/>
              <a:t>문자열을 전송한다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en-US" altLang="ko-KR" sz="1200" dirty="0"/>
              <a:t>⑥ </a:t>
            </a:r>
            <a:r>
              <a:rPr lang="ko-KR" altLang="en-US" sz="1200" dirty="0"/>
              <a:t>서버에서는 받은 </a:t>
            </a:r>
            <a:r>
              <a:rPr lang="en-US" altLang="ko-KR" sz="1200" dirty="0"/>
              <a:t>base64 </a:t>
            </a:r>
            <a:r>
              <a:rPr lang="ko-KR" altLang="en-US" sz="1200" dirty="0"/>
              <a:t>문자열을 이미지로 디코딩한다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⑦ </a:t>
            </a:r>
            <a:r>
              <a:rPr lang="ko-KR" altLang="en-US" sz="1200" dirty="0"/>
              <a:t>디코딩한 이미지 프레임을 스레드에서 영상처리 및 딥러닝 모델을 통해 졸음감지 및 </a:t>
            </a:r>
            <a:r>
              <a:rPr lang="ko-KR" altLang="en-US" sz="1200" dirty="0" err="1"/>
              <a:t>눈깜빡임을</a:t>
            </a:r>
            <a:r>
              <a:rPr lang="ko-KR" altLang="en-US" sz="1200" dirty="0"/>
              <a:t> 감지한다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endParaRPr lang="en-US" altLang="ko-KR" sz="1200" dirty="0"/>
          </a:p>
          <a:p>
            <a:r>
              <a:rPr lang="en-US" altLang="ko-KR" sz="1200" dirty="0"/>
              <a:t>⑧ </a:t>
            </a:r>
            <a:r>
              <a:rPr lang="ko-KR" altLang="en-US" sz="1200" dirty="0"/>
              <a:t>서버에서 클라이언트로 상태정보</a:t>
            </a:r>
            <a:r>
              <a:rPr lang="en-US" altLang="ko-KR" sz="1200" dirty="0"/>
              <a:t>(</a:t>
            </a:r>
            <a:r>
              <a:rPr lang="ko-KR" altLang="en-US" sz="1200" dirty="0"/>
              <a:t>얼굴감지 여부</a:t>
            </a:r>
            <a:r>
              <a:rPr lang="en-US" altLang="ko-KR" sz="1200" dirty="0"/>
              <a:t>, </a:t>
            </a:r>
            <a:r>
              <a:rPr lang="ko-KR" altLang="en-US" sz="1200" dirty="0"/>
              <a:t>졸음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눈깜빡임</a:t>
            </a:r>
            <a:r>
              <a:rPr lang="ko-KR" altLang="en-US" sz="1200" dirty="0"/>
              <a:t> 경고 알림 여부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눈깜빡임</a:t>
            </a:r>
            <a:r>
              <a:rPr lang="ko-KR" altLang="en-US" sz="1200" dirty="0"/>
              <a:t> 횟수</a:t>
            </a:r>
            <a:r>
              <a:rPr lang="en-US" altLang="ko-KR" sz="1200" dirty="0"/>
              <a:t>)</a:t>
            </a:r>
            <a:r>
              <a:rPr lang="ko-KR" altLang="en-US" sz="1200" dirty="0"/>
              <a:t>를 </a:t>
            </a:r>
            <a:r>
              <a:rPr lang="en-US" altLang="ko-KR" sz="1200" dirty="0"/>
              <a:t>JSON</a:t>
            </a:r>
            <a:r>
              <a:rPr lang="ko-KR" altLang="en-US" sz="1200" dirty="0"/>
              <a:t>형태로 전송한다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en-US" altLang="ko-KR" sz="1200" dirty="0"/>
              <a:t>⑨ </a:t>
            </a:r>
            <a:r>
              <a:rPr lang="ko-KR" altLang="en-US" sz="1200" dirty="0"/>
              <a:t>웹 소켓 연결을 중단한다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⑩ </a:t>
            </a:r>
            <a:r>
              <a:rPr lang="ko-KR" altLang="en-US" sz="1200" dirty="0"/>
              <a:t>스레드가 중단된다</a:t>
            </a:r>
            <a:r>
              <a:rPr lang="en-US" altLang="ko-KR" sz="1200" dirty="0"/>
              <a:t>. 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433E0A2-D729-4CB6-872A-4E70DFF4A7E9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EFA379-C82D-4E8B-85A7-E321448494D5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B0DC1A1-56AE-4316-ACA2-D13843B38147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제목 12">
            <a:extLst>
              <a:ext uri="{FF2B5EF4-FFF2-40B4-BE49-F238E27FC236}">
                <a16:creationId xmlns:a16="http://schemas.microsoft.com/office/drawing/2014/main" id="{472AD669-AB9D-4F0C-858F-3DE172C5401A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명세서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50" name="Picture 6">
            <a:extLst>
              <a:ext uri="{FF2B5EF4-FFF2-40B4-BE49-F238E27FC236}">
                <a16:creationId xmlns:a16="http://schemas.microsoft.com/office/drawing/2014/main" id="{974E9BA7-A788-4FE8-8B57-762DD44E9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EB0838E1-AC07-4659-A209-F21256B60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막힌 원호 51">
            <a:extLst>
              <a:ext uri="{FF2B5EF4-FFF2-40B4-BE49-F238E27FC236}">
                <a16:creationId xmlns:a16="http://schemas.microsoft.com/office/drawing/2014/main" id="{4E98EBE5-013A-4BC9-8850-56A95E3B6BE3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A0B64DB-736C-4010-8402-3E86FD928F3D}"/>
              </a:ext>
            </a:extLst>
          </p:cNvPr>
          <p:cNvCxnSpPr>
            <a:cxnSpLocks/>
          </p:cNvCxnSpPr>
          <p:nvPr/>
        </p:nvCxnSpPr>
        <p:spPr>
          <a:xfrm>
            <a:off x="1907704" y="1231182"/>
            <a:ext cx="0" cy="5078137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C305D933-0822-4B35-8012-FA38B8274E88}"/>
              </a:ext>
            </a:extLst>
          </p:cNvPr>
          <p:cNvSpPr/>
          <p:nvPr/>
        </p:nvSpPr>
        <p:spPr>
          <a:xfrm>
            <a:off x="269705" y="1781794"/>
            <a:ext cx="1310035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①</a:t>
            </a:r>
            <a:r>
              <a:rPr lang="en-US" altLang="ko-KR" sz="1000"/>
              <a:t> </a:t>
            </a:r>
            <a:r>
              <a:rPr lang="ko-KR" altLang="en-US" sz="1000" b="1">
                <a:solidFill>
                  <a:schemeClr val="tx1"/>
                </a:solidFill>
              </a:rPr>
              <a:t>웹소켓 연결 시도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39415E95-A169-4BE8-87FA-BCDBDDFA55E3}"/>
              </a:ext>
            </a:extLst>
          </p:cNvPr>
          <p:cNvSpPr/>
          <p:nvPr/>
        </p:nvSpPr>
        <p:spPr>
          <a:xfrm>
            <a:off x="3257537" y="5011764"/>
            <a:ext cx="1208867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④ 웹 소켓 연결 </a:t>
            </a:r>
            <a:r>
              <a:rPr lang="en-US" altLang="ko-KR" sz="1000" b="1">
                <a:solidFill>
                  <a:schemeClr val="tx1"/>
                </a:solidFill>
              </a:rPr>
              <a:t>disconnect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5" name="사각형: 둥근 모서리 54">
            <a:extLst>
              <a:ext uri="{FF2B5EF4-FFF2-40B4-BE49-F238E27FC236}">
                <a16:creationId xmlns:a16="http://schemas.microsoft.com/office/drawing/2014/main" id="{5C718C54-8115-4957-A268-EE257A66F6BB}"/>
              </a:ext>
            </a:extLst>
          </p:cNvPr>
          <p:cNvSpPr/>
          <p:nvPr/>
        </p:nvSpPr>
        <p:spPr>
          <a:xfrm>
            <a:off x="3225980" y="1773467"/>
            <a:ext cx="1215498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②</a:t>
            </a:r>
            <a:r>
              <a:rPr lang="en-US" altLang="ko-KR" sz="1000"/>
              <a:t> </a:t>
            </a:r>
            <a:r>
              <a:rPr lang="ko-KR" altLang="en-US" sz="1000" b="1">
                <a:solidFill>
                  <a:schemeClr val="tx1"/>
                </a:solidFill>
              </a:rPr>
              <a:t>웹소켓 연결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6" name="사각형: 둥근 모서리 55">
            <a:extLst>
              <a:ext uri="{FF2B5EF4-FFF2-40B4-BE49-F238E27FC236}">
                <a16:creationId xmlns:a16="http://schemas.microsoft.com/office/drawing/2014/main" id="{27F41E41-0111-4632-801E-69E6F7B9CB7C}"/>
              </a:ext>
            </a:extLst>
          </p:cNvPr>
          <p:cNvSpPr/>
          <p:nvPr/>
        </p:nvSpPr>
        <p:spPr>
          <a:xfrm>
            <a:off x="3280856" y="2638641"/>
            <a:ext cx="1105746" cy="38575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③스레드 시작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57" name="사각형: 둥근 모서리 56">
            <a:extLst>
              <a:ext uri="{FF2B5EF4-FFF2-40B4-BE49-F238E27FC236}">
                <a16:creationId xmlns:a16="http://schemas.microsoft.com/office/drawing/2014/main" id="{78255D27-E5AD-4B75-B6B5-CF86D6FFE7E8}"/>
              </a:ext>
            </a:extLst>
          </p:cNvPr>
          <p:cNvSpPr/>
          <p:nvPr/>
        </p:nvSpPr>
        <p:spPr>
          <a:xfrm>
            <a:off x="3250112" y="5773505"/>
            <a:ext cx="1153944" cy="385755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⑤ 스레드 중단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40CE6-DD82-4FE9-BAA4-89648F09EB38}"/>
              </a:ext>
            </a:extLst>
          </p:cNvPr>
          <p:cNvSpPr txBox="1"/>
          <p:nvPr/>
        </p:nvSpPr>
        <p:spPr>
          <a:xfrm>
            <a:off x="299745" y="1262675"/>
            <a:ext cx="1965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Front-end</a:t>
            </a:r>
            <a:endParaRPr lang="ko-KR" altLang="en-US" b="1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82C015F-C464-4634-8B95-875305F56AC3}"/>
              </a:ext>
            </a:extLst>
          </p:cNvPr>
          <p:cNvSpPr txBox="1"/>
          <p:nvPr/>
        </p:nvSpPr>
        <p:spPr>
          <a:xfrm>
            <a:off x="3203848" y="1262675"/>
            <a:ext cx="1965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/>
              <a:t>Back-end</a:t>
            </a:r>
            <a:endParaRPr lang="ko-KR" altLang="en-US" b="1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F6870787-6EC6-4018-B9D4-6B94DED956C1}"/>
              </a:ext>
            </a:extLst>
          </p:cNvPr>
          <p:cNvSpPr/>
          <p:nvPr/>
        </p:nvSpPr>
        <p:spPr>
          <a:xfrm>
            <a:off x="277457" y="2509054"/>
            <a:ext cx="1166712" cy="43397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이미지 프레임 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얻기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9256F60-C323-40A7-8521-217A32AE3D6B}"/>
              </a:ext>
            </a:extLst>
          </p:cNvPr>
          <p:cNvSpPr/>
          <p:nvPr/>
        </p:nvSpPr>
        <p:spPr>
          <a:xfrm>
            <a:off x="255168" y="3135742"/>
            <a:ext cx="1197999" cy="56174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이미지 프레임을 </a:t>
            </a:r>
            <a:r>
              <a:rPr lang="en-US" altLang="ko-KR" sz="1000" b="1">
                <a:solidFill>
                  <a:schemeClr val="tx1"/>
                </a:solidFill>
              </a:rPr>
              <a:t>base64 </a:t>
            </a:r>
            <a:r>
              <a:rPr lang="ko-KR" altLang="en-US" sz="1000" b="1">
                <a:solidFill>
                  <a:schemeClr val="tx1"/>
                </a:solidFill>
              </a:rPr>
              <a:t>문자열로 인코딩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C51F9BEC-3A00-4C26-A030-3F79C9B880F6}"/>
              </a:ext>
            </a:extLst>
          </p:cNvPr>
          <p:cNvSpPr/>
          <p:nvPr/>
        </p:nvSpPr>
        <p:spPr>
          <a:xfrm>
            <a:off x="2127572" y="3075636"/>
            <a:ext cx="1197999" cy="56174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base64 </a:t>
            </a:r>
            <a:r>
              <a:rPr lang="ko-KR" altLang="en-US" sz="1000" b="1" dirty="0">
                <a:solidFill>
                  <a:schemeClr val="tx1"/>
                </a:solidFill>
              </a:rPr>
              <a:t>문자열을 이미지 프레임으로 디코딩</a:t>
            </a: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533CC386-0A5F-48F3-A152-C967F804A089}"/>
              </a:ext>
            </a:extLst>
          </p:cNvPr>
          <p:cNvCxnSpPr>
            <a:stCxn id="53" idx="3"/>
            <a:endCxn id="55" idx="1"/>
          </p:cNvCxnSpPr>
          <p:nvPr/>
        </p:nvCxnSpPr>
        <p:spPr>
          <a:xfrm flipV="1">
            <a:off x="1579740" y="1966345"/>
            <a:ext cx="1646240" cy="83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11DED738-C713-41A5-B66E-2B38129AA070}"/>
              </a:ext>
            </a:extLst>
          </p:cNvPr>
          <p:cNvSpPr/>
          <p:nvPr/>
        </p:nvSpPr>
        <p:spPr>
          <a:xfrm>
            <a:off x="255168" y="3855121"/>
            <a:ext cx="1197998" cy="43397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Base64 </a:t>
            </a:r>
            <a:r>
              <a:rPr lang="ko-KR" altLang="en-US" sz="1000" b="1">
                <a:solidFill>
                  <a:schemeClr val="tx1"/>
                </a:solidFill>
              </a:rPr>
              <a:t>문자열 전송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4EBED2D6-3313-4408-803D-7930390A8965}"/>
              </a:ext>
            </a:extLst>
          </p:cNvPr>
          <p:cNvCxnSpPr>
            <a:cxnSpLocks/>
          </p:cNvCxnSpPr>
          <p:nvPr/>
        </p:nvCxnSpPr>
        <p:spPr>
          <a:xfrm flipH="1" flipV="1">
            <a:off x="3339971" y="3075636"/>
            <a:ext cx="490439" cy="75466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B1381C6A-8C37-4457-B350-626B993D7664}"/>
              </a:ext>
            </a:extLst>
          </p:cNvPr>
          <p:cNvCxnSpPr>
            <a:cxnSpLocks/>
          </p:cNvCxnSpPr>
          <p:nvPr/>
        </p:nvCxnSpPr>
        <p:spPr>
          <a:xfrm flipH="1">
            <a:off x="3333329" y="3924523"/>
            <a:ext cx="497083" cy="9371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FB48FEE-6418-4D62-A370-B0C5A9034373}"/>
              </a:ext>
            </a:extLst>
          </p:cNvPr>
          <p:cNvSpPr/>
          <p:nvPr/>
        </p:nvSpPr>
        <p:spPr>
          <a:xfrm>
            <a:off x="2107247" y="3828764"/>
            <a:ext cx="1238647" cy="451078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이미지 영상처리 및 졸음감지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en-US" altLang="ko-KR" sz="1000" b="1">
                <a:solidFill>
                  <a:srgbClr val="FF0000"/>
                </a:solidFill>
              </a:rPr>
              <a:t>(</a:t>
            </a:r>
            <a:r>
              <a:rPr lang="ko-KR" altLang="en-US" sz="1000" b="1">
                <a:solidFill>
                  <a:srgbClr val="FF0000"/>
                </a:solidFill>
              </a:rPr>
              <a:t>다음 명세서</a:t>
            </a:r>
            <a:r>
              <a:rPr lang="en-US" altLang="ko-KR" sz="1000" b="1">
                <a:solidFill>
                  <a:srgbClr val="FF0000"/>
                </a:solidFill>
              </a:rPr>
              <a:t>)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FCD894BA-7504-4944-87E7-9E0CDC89ED4D}"/>
              </a:ext>
            </a:extLst>
          </p:cNvPr>
          <p:cNvCxnSpPr>
            <a:cxnSpLocks/>
            <a:stCxn id="61" idx="2"/>
            <a:endCxn id="85" idx="0"/>
          </p:cNvCxnSpPr>
          <p:nvPr/>
        </p:nvCxnSpPr>
        <p:spPr>
          <a:xfrm flipH="1">
            <a:off x="2726571" y="3637384"/>
            <a:ext cx="1" cy="1913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2AA57174-AF8C-4220-9F72-61D7FBF2D33E}"/>
              </a:ext>
            </a:extLst>
          </p:cNvPr>
          <p:cNvCxnSpPr>
            <a:cxnSpLocks/>
            <a:stCxn id="59" idx="2"/>
            <a:endCxn id="60" idx="0"/>
          </p:cNvCxnSpPr>
          <p:nvPr/>
        </p:nvCxnSpPr>
        <p:spPr>
          <a:xfrm flipH="1">
            <a:off x="854168" y="2943029"/>
            <a:ext cx="6645" cy="19271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6F0115C1-2BB8-4C35-9762-8F34F4378EA3}"/>
              </a:ext>
            </a:extLst>
          </p:cNvPr>
          <p:cNvCxnSpPr>
            <a:cxnSpLocks/>
            <a:stCxn id="60" idx="2"/>
            <a:endCxn id="66" idx="0"/>
          </p:cNvCxnSpPr>
          <p:nvPr/>
        </p:nvCxnSpPr>
        <p:spPr>
          <a:xfrm flipH="1">
            <a:off x="854167" y="3697490"/>
            <a:ext cx="1" cy="15763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연결선: 꺾임 104">
            <a:extLst>
              <a:ext uri="{FF2B5EF4-FFF2-40B4-BE49-F238E27FC236}">
                <a16:creationId xmlns:a16="http://schemas.microsoft.com/office/drawing/2014/main" id="{8882E52A-3896-471A-A7B7-10B095098E1E}"/>
              </a:ext>
            </a:extLst>
          </p:cNvPr>
          <p:cNvCxnSpPr>
            <a:cxnSpLocks/>
            <a:stCxn id="66" idx="3"/>
            <a:endCxn id="61" idx="1"/>
          </p:cNvCxnSpPr>
          <p:nvPr/>
        </p:nvCxnSpPr>
        <p:spPr>
          <a:xfrm flipV="1">
            <a:off x="1453166" y="3356510"/>
            <a:ext cx="674406" cy="715599"/>
          </a:xfrm>
          <a:prstGeom prst="bentConnector3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31261A68-B364-48E7-AC0B-89FEB997D338}"/>
              </a:ext>
            </a:extLst>
          </p:cNvPr>
          <p:cNvCxnSpPr>
            <a:cxnSpLocks/>
            <a:stCxn id="55" idx="2"/>
            <a:endCxn id="56" idx="0"/>
          </p:cNvCxnSpPr>
          <p:nvPr/>
        </p:nvCxnSpPr>
        <p:spPr>
          <a:xfrm>
            <a:off x="3833729" y="2159222"/>
            <a:ext cx="0" cy="4794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연결선: 꺾임 113">
            <a:extLst>
              <a:ext uri="{FF2B5EF4-FFF2-40B4-BE49-F238E27FC236}">
                <a16:creationId xmlns:a16="http://schemas.microsoft.com/office/drawing/2014/main" id="{68493907-E3A1-4CD0-BAA5-A176C5D9BC4D}"/>
              </a:ext>
            </a:extLst>
          </p:cNvPr>
          <p:cNvCxnSpPr>
            <a:cxnSpLocks/>
            <a:stCxn id="55" idx="2"/>
            <a:endCxn id="59" idx="0"/>
          </p:cNvCxnSpPr>
          <p:nvPr/>
        </p:nvCxnSpPr>
        <p:spPr>
          <a:xfrm rot="5400000">
            <a:off x="2172355" y="847680"/>
            <a:ext cx="349832" cy="297291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07DBE7D-365A-423A-A87F-3BDC536E0F88}"/>
              </a:ext>
            </a:extLst>
          </p:cNvPr>
          <p:cNvSpPr/>
          <p:nvPr/>
        </p:nvSpPr>
        <p:spPr>
          <a:xfrm>
            <a:off x="4757280" y="1231182"/>
            <a:ext cx="4279216" cy="50781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77092CC-52CD-4E03-8530-5FD7B17FD484}"/>
              </a:ext>
            </a:extLst>
          </p:cNvPr>
          <p:cNvSpPr/>
          <p:nvPr/>
        </p:nvSpPr>
        <p:spPr>
          <a:xfrm>
            <a:off x="2107069" y="4471222"/>
            <a:ext cx="1238647" cy="39307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상태정보 </a:t>
            </a:r>
            <a:r>
              <a:rPr lang="en-US" altLang="ko-KR" sz="1000" b="1" dirty="0">
                <a:solidFill>
                  <a:schemeClr val="tx1"/>
                </a:solidFill>
              </a:rPr>
              <a:t>JSON</a:t>
            </a: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</a:rPr>
              <a:t>형태로 전송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AFC0C1F-17E6-4D09-A517-8C4B5E0E2477}"/>
              </a:ext>
            </a:extLst>
          </p:cNvPr>
          <p:cNvCxnSpPr>
            <a:cxnSpLocks/>
            <a:stCxn id="85" idx="2"/>
            <a:endCxn id="36" idx="0"/>
          </p:cNvCxnSpPr>
          <p:nvPr/>
        </p:nvCxnSpPr>
        <p:spPr>
          <a:xfrm flipH="1">
            <a:off x="2726393" y="4279842"/>
            <a:ext cx="178" cy="1913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4F45314-7914-43D0-97F8-DF1ED74BA281}"/>
              </a:ext>
            </a:extLst>
          </p:cNvPr>
          <p:cNvSpPr/>
          <p:nvPr/>
        </p:nvSpPr>
        <p:spPr>
          <a:xfrm>
            <a:off x="275890" y="5055357"/>
            <a:ext cx="1197998" cy="39307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JavaScript</a:t>
            </a:r>
            <a:r>
              <a:rPr lang="ko-KR" altLang="en-US" sz="1000" b="1">
                <a:solidFill>
                  <a:schemeClr val="tx1"/>
                </a:solidFill>
              </a:rPr>
              <a:t>기반 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상태 표현하기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DB6DAFF4-7987-418A-B893-8FD48A41D2A3}"/>
              </a:ext>
            </a:extLst>
          </p:cNvPr>
          <p:cNvCxnSpPr>
            <a:stCxn id="36" idx="1"/>
            <a:endCxn id="63" idx="0"/>
          </p:cNvCxnSpPr>
          <p:nvPr/>
        </p:nvCxnSpPr>
        <p:spPr>
          <a:xfrm rot="10800000" flipV="1">
            <a:off x="874889" y="4667759"/>
            <a:ext cx="1232180" cy="38759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59473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E5F92A1-2CDA-4FFF-8379-7134849CB828}"/>
              </a:ext>
            </a:extLst>
          </p:cNvPr>
          <p:cNvSpPr txBox="1"/>
          <p:nvPr/>
        </p:nvSpPr>
        <p:spPr>
          <a:xfrm>
            <a:off x="351593" y="1441506"/>
            <a:ext cx="839611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i="0" dirty="0">
                <a:solidFill>
                  <a:srgbClr val="555555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 Encoding &amp; Decoding</a:t>
            </a:r>
          </a:p>
          <a:p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란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Binary Data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Text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로 바꾸는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Encoding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의 하나로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Binary Data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Character set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영향을 받지 않는 공통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ASCII 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영역의 문자로만 이루어진 문자열로 바꾸는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Encoding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이다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 Encoding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을 </a:t>
            </a:r>
            <a:r>
              <a:rPr lang="ko-KR" altLang="en-US" sz="1600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하게되면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전송해야 될 데이터의 양도 약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33% 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정도 늘어난다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 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그럼에도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이유는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ASCII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7bits Encoding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인데 나머지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1bit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처리하는 방식이 시스템 별로 상이하고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일부 제어문자의 경우 시스템 별로 다른 </a:t>
            </a:r>
            <a:r>
              <a:rPr lang="ko-KR" altLang="en-US" sz="1600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코드값을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갖기 때문이다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그래서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Base64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HTML 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또는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Email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 같이 문자를 위한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Media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Binary Data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포함해야 될 필요가 있을 때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포함된 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Binary Data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가 시스템 독립적으로 동일하게 전송 또는 </a:t>
            </a:r>
            <a:r>
              <a:rPr lang="ko-KR" altLang="en-US" sz="1600" i="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저장되는걸</a:t>
            </a:r>
            <a:r>
              <a:rPr lang="ko-KR" altLang="en-US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보장하기 위해 사용한다</a:t>
            </a:r>
            <a:r>
              <a:rPr lang="en-US" altLang="ko-KR" sz="1600" i="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algn="l"/>
            <a:endParaRPr lang="en-US" altLang="ko-KR" sz="1600" i="0" dirty="0"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4BBD44-1579-439A-897A-DCB3AFB145AD}"/>
              </a:ext>
            </a:extLst>
          </p:cNvPr>
          <p:cNvSpPr/>
          <p:nvPr/>
        </p:nvSpPr>
        <p:spPr>
          <a:xfrm>
            <a:off x="250689" y="1271208"/>
            <a:ext cx="8740117" cy="277468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330A9E-AC45-4010-A289-72131CF73EAB}"/>
              </a:ext>
            </a:extLst>
          </p:cNvPr>
          <p:cNvSpPr/>
          <p:nvPr/>
        </p:nvSpPr>
        <p:spPr>
          <a:xfrm>
            <a:off x="250689" y="4157648"/>
            <a:ext cx="8728070" cy="215167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0157BC-F097-4AF2-B56A-E36B33CFC263}"/>
              </a:ext>
            </a:extLst>
          </p:cNvPr>
          <p:cNvSpPr/>
          <p:nvPr/>
        </p:nvSpPr>
        <p:spPr>
          <a:xfrm>
            <a:off x="1187624" y="6333440"/>
            <a:ext cx="7272808" cy="476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5C0D7C-95A3-4BFC-A4AC-2B97BDF5C1CE}"/>
              </a:ext>
            </a:extLst>
          </p:cNvPr>
          <p:cNvSpPr txBox="1"/>
          <p:nvPr/>
        </p:nvSpPr>
        <p:spPr>
          <a:xfrm>
            <a:off x="2153333" y="4837647"/>
            <a:ext cx="13172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/>
              <a:t>Base64 Encoding</a:t>
            </a:r>
            <a:endParaRPr lang="ko-KR" altLang="en-US" sz="1050" b="1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22A0CB-7EB2-41CF-9F42-E58A4D3A0676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50F630C-3377-4546-8D64-A6AA070DF209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E9F9B3A-1870-418F-BAC0-5BB27E79ECE6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제목 12">
            <a:extLst>
              <a:ext uri="{FF2B5EF4-FFF2-40B4-BE49-F238E27FC236}">
                <a16:creationId xmlns:a16="http://schemas.microsoft.com/office/drawing/2014/main" id="{74B4CCFB-6E10-4063-9287-034275D9A774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0E717677-0560-42B1-BE6E-BAEDDEED7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B1EDBAB-D186-4FDA-94B6-94A60C17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막힌 원호 27">
            <a:extLst>
              <a:ext uri="{FF2B5EF4-FFF2-40B4-BE49-F238E27FC236}">
                <a16:creationId xmlns:a16="http://schemas.microsoft.com/office/drawing/2014/main" id="{0928D48D-6581-4DEC-A345-AEDAF234FFA9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025F950-DA85-4327-B577-FB18942A3D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351" b="29895"/>
          <a:stretch/>
        </p:blipFill>
        <p:spPr>
          <a:xfrm>
            <a:off x="3458523" y="4353088"/>
            <a:ext cx="2235602" cy="15645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AE42991-557B-4703-8555-39CDC15241B0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197338" y="5130227"/>
            <a:ext cx="1261185" cy="51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69D5968-CA3B-49C2-AEF5-A12E2D10BA38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5694125" y="5127575"/>
            <a:ext cx="1275106" cy="780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924F23E-D9E5-4DC4-978F-D8A2FA8E76EF}"/>
              </a:ext>
            </a:extLst>
          </p:cNvPr>
          <p:cNvSpPr txBox="1"/>
          <p:nvPr/>
        </p:nvSpPr>
        <p:spPr>
          <a:xfrm>
            <a:off x="5686573" y="4843660"/>
            <a:ext cx="131728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/>
              <a:t>Base64 Decoding</a:t>
            </a:r>
            <a:endParaRPr lang="ko-KR" altLang="en-US" sz="1050" b="1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24B8E75-0EA0-4BB2-BF12-2FEB10D8884C}"/>
              </a:ext>
            </a:extLst>
          </p:cNvPr>
          <p:cNvSpPr txBox="1"/>
          <p:nvPr/>
        </p:nvSpPr>
        <p:spPr>
          <a:xfrm>
            <a:off x="988061" y="5969730"/>
            <a:ext cx="667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image</a:t>
            </a:r>
            <a:endParaRPr lang="ko-KR" altLang="en-US" sz="1200" b="1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09000C8-B8F1-4959-8AD9-3FCD976AAAB0}"/>
              </a:ext>
            </a:extLst>
          </p:cNvPr>
          <p:cNvSpPr txBox="1"/>
          <p:nvPr/>
        </p:nvSpPr>
        <p:spPr>
          <a:xfrm>
            <a:off x="7611329" y="5953692"/>
            <a:ext cx="667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image</a:t>
            </a:r>
            <a:endParaRPr lang="ko-KR" altLang="en-US" sz="12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A6C6DA-9E9F-433F-B3BE-9C3113D61C57}"/>
              </a:ext>
            </a:extLst>
          </p:cNvPr>
          <p:cNvSpPr txBox="1"/>
          <p:nvPr/>
        </p:nvSpPr>
        <p:spPr>
          <a:xfrm>
            <a:off x="3459390" y="5950927"/>
            <a:ext cx="23387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/>
              <a:t>send Base64 String to server </a:t>
            </a:r>
            <a:endParaRPr lang="ko-KR" altLang="en-US" sz="1200" b="1" dirty="0"/>
          </a:p>
        </p:txBody>
      </p:sp>
      <p:pic>
        <p:nvPicPr>
          <p:cNvPr id="3" name="그림 2" descr="사람, 실내, 벽이(가) 표시된 사진&#10;&#10;자동 생성된 설명">
            <a:extLst>
              <a:ext uri="{FF2B5EF4-FFF2-40B4-BE49-F238E27FC236}">
                <a16:creationId xmlns:a16="http://schemas.microsoft.com/office/drawing/2014/main" id="{EBCC760D-2677-4404-8012-CF1D5D6AE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783" y="4285822"/>
            <a:ext cx="1724243" cy="1647325"/>
          </a:xfrm>
          <a:prstGeom prst="rect">
            <a:avLst/>
          </a:prstGeom>
        </p:spPr>
      </p:pic>
      <p:pic>
        <p:nvPicPr>
          <p:cNvPr id="29" name="그림 28" descr="사람, 실내, 벽이(가) 표시된 사진&#10;&#10;자동 생성된 설명">
            <a:extLst>
              <a:ext uri="{FF2B5EF4-FFF2-40B4-BE49-F238E27FC236}">
                <a16:creationId xmlns:a16="http://schemas.microsoft.com/office/drawing/2014/main" id="{319213BC-EA94-4148-B465-D88B2AEA4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9394" y="4299798"/>
            <a:ext cx="1724243" cy="164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65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5E7F1EAA-642C-4CBB-8F30-6D4AFEAD8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63696" y="6480845"/>
            <a:ext cx="4114800" cy="365125"/>
          </a:xfrm>
        </p:spPr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6BA67D0-814C-497C-A9AE-A8F59786F330}"/>
              </a:ext>
            </a:extLst>
          </p:cNvPr>
          <p:cNvSpPr/>
          <p:nvPr/>
        </p:nvSpPr>
        <p:spPr>
          <a:xfrm>
            <a:off x="107504" y="1196753"/>
            <a:ext cx="8958256" cy="29547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>
                <a:solidFill>
                  <a:schemeClr val="tx1"/>
                </a:solidFill>
              </a:rPr>
              <a:t>ㅍ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8392E1E-CCC2-4134-A885-CF7A27E1C465}"/>
              </a:ext>
            </a:extLst>
          </p:cNvPr>
          <p:cNvSpPr/>
          <p:nvPr/>
        </p:nvSpPr>
        <p:spPr>
          <a:xfrm>
            <a:off x="146088" y="1488659"/>
            <a:ext cx="681824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New frame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C1570450-465D-4343-BB7E-8ABCE3AF1EAC}"/>
              </a:ext>
            </a:extLst>
          </p:cNvPr>
          <p:cNvSpPr/>
          <p:nvPr/>
        </p:nvSpPr>
        <p:spPr>
          <a:xfrm>
            <a:off x="8263973" y="1483398"/>
            <a:ext cx="733939" cy="385755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Next frame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472393-A7EA-4BDB-B942-5301A080A350}"/>
              </a:ext>
            </a:extLst>
          </p:cNvPr>
          <p:cNvSpPr/>
          <p:nvPr/>
        </p:nvSpPr>
        <p:spPr>
          <a:xfrm>
            <a:off x="972137" y="1464548"/>
            <a:ext cx="871178" cy="43397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① 얼굴탐지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D2DA433-9B02-4E56-A6B5-089CE2417063}"/>
              </a:ext>
            </a:extLst>
          </p:cNvPr>
          <p:cNvSpPr/>
          <p:nvPr/>
        </p:nvSpPr>
        <p:spPr>
          <a:xfrm>
            <a:off x="4448696" y="1409233"/>
            <a:ext cx="1084013" cy="53637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②</a:t>
            </a:r>
            <a:r>
              <a:rPr lang="ko-KR" altLang="en-US" sz="1000" b="1">
                <a:solidFill>
                  <a:schemeClr val="tx1"/>
                </a:solidFill>
              </a:rPr>
              <a:t> </a:t>
            </a:r>
            <a:r>
              <a:rPr lang="en-US" altLang="ko-KR" sz="1000" b="1">
                <a:solidFill>
                  <a:schemeClr val="tx1"/>
                </a:solidFill>
              </a:rPr>
              <a:t>model1</a:t>
            </a:r>
            <a:r>
              <a:rPr lang="ko-KR" altLang="en-US" sz="1000" b="1">
                <a:solidFill>
                  <a:schemeClr val="tx1"/>
                </a:solidFill>
              </a:rPr>
              <a:t>에 얼굴 이미지 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프레임 입력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4DA002-C2E7-45E4-BB18-B9F9D8C128DB}"/>
              </a:ext>
            </a:extLst>
          </p:cNvPr>
          <p:cNvSpPr/>
          <p:nvPr/>
        </p:nvSpPr>
        <p:spPr>
          <a:xfrm>
            <a:off x="5738299" y="1410601"/>
            <a:ext cx="1246055" cy="536375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③</a:t>
            </a:r>
            <a:r>
              <a:rPr lang="ko-KR" altLang="en-US" sz="1000" b="1">
                <a:solidFill>
                  <a:schemeClr val="tx1"/>
                </a:solidFill>
              </a:rPr>
              <a:t> </a:t>
            </a:r>
            <a:r>
              <a:rPr lang="en-US" altLang="ko-KR" sz="1000" b="1">
                <a:solidFill>
                  <a:schemeClr val="tx1"/>
                </a:solidFill>
              </a:rPr>
              <a:t>face landmark </a:t>
            </a:r>
            <a:r>
              <a:rPr lang="ko-KR" altLang="en-US" sz="1000" b="1">
                <a:solidFill>
                  <a:schemeClr val="tx1"/>
                </a:solidFill>
              </a:rPr>
              <a:t>와</a:t>
            </a:r>
            <a:r>
              <a:rPr lang="en-US" altLang="ko-KR" sz="1000" b="1">
                <a:solidFill>
                  <a:schemeClr val="tx1"/>
                </a:solidFill>
              </a:rPr>
              <a:t> </a:t>
            </a:r>
            <a:r>
              <a:rPr lang="ko-KR" altLang="en-US" sz="1000" b="1">
                <a:solidFill>
                  <a:schemeClr val="tx1"/>
                </a:solidFill>
              </a:rPr>
              <a:t>눈이미지 프레임 포인트 얻기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88F925E-2F14-4FD9-BB27-F255C2066C71}"/>
              </a:ext>
            </a:extLst>
          </p:cNvPr>
          <p:cNvSpPr/>
          <p:nvPr/>
        </p:nvSpPr>
        <p:spPr>
          <a:xfrm>
            <a:off x="7169134" y="1403864"/>
            <a:ext cx="944303" cy="54482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④ model2</a:t>
            </a:r>
            <a:r>
              <a:rPr lang="ko-KR" altLang="en-US" sz="1000" b="1">
                <a:solidFill>
                  <a:schemeClr val="tx1"/>
                </a:solidFill>
              </a:rPr>
              <a:t>에 눈 이미지 </a:t>
            </a:r>
            <a:endParaRPr lang="en-US" altLang="ko-KR" sz="1000" b="1">
              <a:solidFill>
                <a:schemeClr val="tx1"/>
              </a:solidFill>
            </a:endParaRPr>
          </a:p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프레임 입력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9" name="순서도: 판단 18">
            <a:extLst>
              <a:ext uri="{FF2B5EF4-FFF2-40B4-BE49-F238E27FC236}">
                <a16:creationId xmlns:a16="http://schemas.microsoft.com/office/drawing/2014/main" id="{E768E1BB-F0C6-4838-AC2D-D69319EEDA35}"/>
              </a:ext>
            </a:extLst>
          </p:cNvPr>
          <p:cNvSpPr/>
          <p:nvPr/>
        </p:nvSpPr>
        <p:spPr>
          <a:xfrm>
            <a:off x="2083509" y="1226587"/>
            <a:ext cx="2058918" cy="924433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>
                <a:solidFill>
                  <a:schemeClr val="tx1"/>
                </a:solidFill>
              </a:rPr>
              <a:t>dlib face detection </a:t>
            </a:r>
          </a:p>
          <a:p>
            <a:pPr algn="ctr"/>
            <a:r>
              <a:rPr lang="ko-KR" altLang="en-US" sz="1000" b="1">
                <a:solidFill>
                  <a:schemeClr val="tx1"/>
                </a:solidFill>
              </a:rPr>
              <a:t>사용해 얼굴이 탐지된다면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0" name="순서도: 판단 19">
            <a:extLst>
              <a:ext uri="{FF2B5EF4-FFF2-40B4-BE49-F238E27FC236}">
                <a16:creationId xmlns:a16="http://schemas.microsoft.com/office/drawing/2014/main" id="{E2673BA7-628E-48A0-A5AB-30C72DB92872}"/>
              </a:ext>
            </a:extLst>
          </p:cNvPr>
          <p:cNvSpPr/>
          <p:nvPr/>
        </p:nvSpPr>
        <p:spPr>
          <a:xfrm>
            <a:off x="5638175" y="2678861"/>
            <a:ext cx="2432747" cy="734069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만약 양쪽 눈 모델출력값이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0.1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로 이것이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2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초 이상 지속된다면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1" name="순서도: 판단 20">
            <a:extLst>
              <a:ext uri="{FF2B5EF4-FFF2-40B4-BE49-F238E27FC236}">
                <a16:creationId xmlns:a16="http://schemas.microsoft.com/office/drawing/2014/main" id="{A1DDEEE6-30FC-4A08-8B1E-44434EBBA31C}"/>
              </a:ext>
            </a:extLst>
          </p:cNvPr>
          <p:cNvSpPr/>
          <p:nvPr/>
        </p:nvSpPr>
        <p:spPr>
          <a:xfrm>
            <a:off x="3628065" y="2270672"/>
            <a:ext cx="2725271" cy="692717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만약 모델 출력값이 졸음감지 임계값으로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5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초이상 지속된다면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4E9272AC-C425-4215-9501-72692C9C0E68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827912" y="1681536"/>
            <a:ext cx="14422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8E3E5AC3-C323-46B8-9EBC-A209BE95ACEC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1843757" y="1681535"/>
            <a:ext cx="239752" cy="72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3C27AE17-7E61-4D18-AD20-C37E143D0E74}"/>
              </a:ext>
            </a:extLst>
          </p:cNvPr>
          <p:cNvCxnSpPr>
            <a:cxnSpLocks/>
          </p:cNvCxnSpPr>
          <p:nvPr/>
        </p:nvCxnSpPr>
        <p:spPr>
          <a:xfrm>
            <a:off x="4142427" y="1681534"/>
            <a:ext cx="29142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51DF661-DBD1-4BE3-AE19-5CF009315353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 flipH="1">
            <a:off x="4990701" y="1945607"/>
            <a:ext cx="2" cy="3250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6211129-E818-40B8-87E6-F3DC24D33DAB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>
          <a:xfrm flipV="1">
            <a:off x="6984354" y="1676276"/>
            <a:ext cx="184780" cy="251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8B5E6F9-391F-43C1-BCC7-B015A52D4B35}"/>
              </a:ext>
            </a:extLst>
          </p:cNvPr>
          <p:cNvCxnSpPr>
            <a:cxnSpLocks/>
            <a:stCxn id="18" idx="3"/>
            <a:endCxn id="14" idx="1"/>
          </p:cNvCxnSpPr>
          <p:nvPr/>
        </p:nvCxnSpPr>
        <p:spPr>
          <a:xfrm>
            <a:off x="8113437" y="1676276"/>
            <a:ext cx="15053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1909BAF-B513-4C6B-AFE8-CAC2EB3E02CC}"/>
              </a:ext>
            </a:extLst>
          </p:cNvPr>
          <p:cNvSpPr txBox="1"/>
          <p:nvPr/>
        </p:nvSpPr>
        <p:spPr>
          <a:xfrm>
            <a:off x="3951451" y="1397614"/>
            <a:ext cx="482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True</a:t>
            </a:r>
            <a:endParaRPr lang="ko-KR" altLang="en-US" sz="1000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BCB1AB-720C-46FC-A3D0-6B5C4130FC40}"/>
              </a:ext>
            </a:extLst>
          </p:cNvPr>
          <p:cNvSpPr txBox="1"/>
          <p:nvPr/>
        </p:nvSpPr>
        <p:spPr>
          <a:xfrm>
            <a:off x="3107002" y="2147726"/>
            <a:ext cx="55611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False</a:t>
            </a:r>
            <a:endParaRPr lang="ko-KR" altLang="en-US" sz="1000" b="1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3A756E3-6B01-4BF3-ACCF-5EFAA6AE5AA8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5532709" y="1677420"/>
            <a:ext cx="205590" cy="136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87964FB2-123D-46F5-9C97-65092AB593B1}"/>
              </a:ext>
            </a:extLst>
          </p:cNvPr>
          <p:cNvCxnSpPr>
            <a:cxnSpLocks/>
            <a:stCxn id="19" idx="2"/>
            <a:endCxn id="13" idx="2"/>
          </p:cNvCxnSpPr>
          <p:nvPr/>
        </p:nvCxnSpPr>
        <p:spPr>
          <a:xfrm rot="5400000" flipH="1">
            <a:off x="1661681" y="699733"/>
            <a:ext cx="276606" cy="2625968"/>
          </a:xfrm>
          <a:prstGeom prst="bentConnector3">
            <a:avLst>
              <a:gd name="adj1" fmla="val -82645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2D5D83FB-9A49-43DE-A805-F4DF8F727EEC}"/>
              </a:ext>
            </a:extLst>
          </p:cNvPr>
          <p:cNvCxnSpPr>
            <a:cxnSpLocks/>
            <a:stCxn id="21" idx="2"/>
            <a:endCxn id="36" idx="0"/>
          </p:cNvCxnSpPr>
          <p:nvPr/>
        </p:nvCxnSpPr>
        <p:spPr>
          <a:xfrm flipH="1">
            <a:off x="4990700" y="2963389"/>
            <a:ext cx="1" cy="394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3F3AF69-3348-4BAC-9980-B6A76ACD6AB9}"/>
              </a:ext>
            </a:extLst>
          </p:cNvPr>
          <p:cNvCxnSpPr>
            <a:cxnSpLocks/>
            <a:stCxn id="20" idx="2"/>
            <a:endCxn id="37" idx="0"/>
          </p:cNvCxnSpPr>
          <p:nvPr/>
        </p:nvCxnSpPr>
        <p:spPr>
          <a:xfrm>
            <a:off x="6854549" y="3412930"/>
            <a:ext cx="12668" cy="33931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A5D77E19-AFEC-41EE-BFD2-ABDC0DF5214C}"/>
              </a:ext>
            </a:extLst>
          </p:cNvPr>
          <p:cNvSpPr txBox="1"/>
          <p:nvPr/>
        </p:nvSpPr>
        <p:spPr>
          <a:xfrm>
            <a:off x="5022449" y="3004336"/>
            <a:ext cx="504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True</a:t>
            </a:r>
            <a:endParaRPr lang="ko-KR" altLang="en-US" sz="1000" b="1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4573C05-C9B8-4581-B7B8-AC6075D651D0}"/>
              </a:ext>
            </a:extLst>
          </p:cNvPr>
          <p:cNvSpPr txBox="1"/>
          <p:nvPr/>
        </p:nvSpPr>
        <p:spPr>
          <a:xfrm>
            <a:off x="6854548" y="3371558"/>
            <a:ext cx="504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True</a:t>
            </a:r>
            <a:endParaRPr lang="ko-KR" altLang="en-US" sz="1000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E8CA82D-99C6-4C4B-A0A1-105F8FA766EF}"/>
              </a:ext>
            </a:extLst>
          </p:cNvPr>
          <p:cNvSpPr/>
          <p:nvPr/>
        </p:nvSpPr>
        <p:spPr>
          <a:xfrm>
            <a:off x="4355151" y="3358153"/>
            <a:ext cx="1271098" cy="325317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음성 알림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52A9D88-B55D-458B-A846-3DF235D2833C}"/>
              </a:ext>
            </a:extLst>
          </p:cNvPr>
          <p:cNvSpPr/>
          <p:nvPr/>
        </p:nvSpPr>
        <p:spPr>
          <a:xfrm>
            <a:off x="6231668" y="3752240"/>
            <a:ext cx="1271098" cy="321693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음성 알림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8" name="순서도: 판단 37">
            <a:extLst>
              <a:ext uri="{FF2B5EF4-FFF2-40B4-BE49-F238E27FC236}">
                <a16:creationId xmlns:a16="http://schemas.microsoft.com/office/drawing/2014/main" id="{F2D31CF0-A81E-4022-8ED3-48F1650DABE2}"/>
              </a:ext>
            </a:extLst>
          </p:cNvPr>
          <p:cNvSpPr/>
          <p:nvPr/>
        </p:nvSpPr>
        <p:spPr>
          <a:xfrm>
            <a:off x="6978140" y="2313214"/>
            <a:ext cx="2049551" cy="578027"/>
          </a:xfrm>
          <a:prstGeom prst="flowChartDecision">
            <a:avLst/>
          </a:prstGeom>
          <a:solidFill>
            <a:schemeClr val="accent3">
              <a:lumMod val="40000"/>
              <a:lumOff val="60000"/>
            </a:schemeClr>
          </a:solidFill>
          <a:ln w="3175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만약 눈 깜빡임이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1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분에 </a:t>
            </a:r>
            <a:r>
              <a:rPr lang="en-US" altLang="ko-KR" sz="1000" b="1">
                <a:solidFill>
                  <a:schemeClr val="tx1"/>
                </a:solidFill>
                <a:latin typeface="-apple-system"/>
              </a:rPr>
              <a:t>15</a:t>
            </a:r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번 미만이라면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2E51C05C-F8FD-47CF-AE36-347773C658B7}"/>
              </a:ext>
            </a:extLst>
          </p:cNvPr>
          <p:cNvCxnSpPr>
            <a:cxnSpLocks/>
          </p:cNvCxnSpPr>
          <p:nvPr/>
        </p:nvCxnSpPr>
        <p:spPr>
          <a:xfrm>
            <a:off x="8093497" y="2852122"/>
            <a:ext cx="9294" cy="4545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2567345-4DAA-485C-B60C-0C12261521EA}"/>
              </a:ext>
            </a:extLst>
          </p:cNvPr>
          <p:cNvSpPr txBox="1"/>
          <p:nvPr/>
        </p:nvSpPr>
        <p:spPr>
          <a:xfrm>
            <a:off x="8126889" y="2926415"/>
            <a:ext cx="5040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True</a:t>
            </a:r>
            <a:endParaRPr lang="ko-KR" altLang="en-US" sz="1000" b="1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6BAD5F4-83E8-4BE0-BFB9-12C64992ACE6}"/>
              </a:ext>
            </a:extLst>
          </p:cNvPr>
          <p:cNvSpPr/>
          <p:nvPr/>
        </p:nvSpPr>
        <p:spPr>
          <a:xfrm>
            <a:off x="7666250" y="3331602"/>
            <a:ext cx="1271098" cy="339311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>
                <a:solidFill>
                  <a:schemeClr val="tx1"/>
                </a:solidFill>
                <a:latin typeface="-apple-system"/>
              </a:rPr>
              <a:t>음성 알림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703A6D26-54A6-4112-B4E2-85D3529DC55A}"/>
              </a:ext>
            </a:extLst>
          </p:cNvPr>
          <p:cNvCxnSpPr>
            <a:cxnSpLocks/>
            <a:endCxn id="20" idx="0"/>
          </p:cNvCxnSpPr>
          <p:nvPr/>
        </p:nvCxnSpPr>
        <p:spPr>
          <a:xfrm rot="10800000" flipV="1">
            <a:off x="6854549" y="2132045"/>
            <a:ext cx="829118" cy="546816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98709099-8A5A-4151-B2A3-A335C147CFFA}"/>
              </a:ext>
            </a:extLst>
          </p:cNvPr>
          <p:cNvCxnSpPr>
            <a:cxnSpLocks/>
          </p:cNvCxnSpPr>
          <p:nvPr/>
        </p:nvCxnSpPr>
        <p:spPr>
          <a:xfrm rot="16200000" flipH="1">
            <a:off x="7661540" y="1950136"/>
            <a:ext cx="364526" cy="36163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AA80D73C-D12C-46E8-984B-245253FE9FBB}"/>
              </a:ext>
            </a:extLst>
          </p:cNvPr>
          <p:cNvSpPr txBox="1"/>
          <p:nvPr/>
        </p:nvSpPr>
        <p:spPr>
          <a:xfrm>
            <a:off x="117834" y="4223836"/>
            <a:ext cx="88576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알고리즘 시나리오</a:t>
            </a:r>
            <a:endParaRPr lang="en-US" altLang="ko-KR" sz="1200" b="1" dirty="0"/>
          </a:p>
          <a:p>
            <a:r>
              <a:rPr lang="en-US" altLang="ko-KR" sz="1200" dirty="0"/>
              <a:t>① </a:t>
            </a:r>
            <a:r>
              <a:rPr lang="ko-KR" altLang="en-US" sz="1200" dirty="0" err="1"/>
              <a:t>웹캠을</a:t>
            </a:r>
            <a:r>
              <a:rPr lang="ko-KR" altLang="en-US" sz="1200" dirty="0"/>
              <a:t> 통해 이미지 프레임을 가져온다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② </a:t>
            </a:r>
            <a:r>
              <a:rPr lang="en-US" altLang="ko-KR" sz="1200" dirty="0" err="1"/>
              <a:t>dlib</a:t>
            </a:r>
            <a:r>
              <a:rPr lang="en-US" altLang="ko-KR" sz="1200" dirty="0"/>
              <a:t> </a:t>
            </a:r>
            <a:r>
              <a:rPr lang="ko-KR" altLang="en-US" sz="1200" dirty="0"/>
              <a:t>모듈 </a:t>
            </a:r>
            <a:r>
              <a:rPr lang="en-US" altLang="ko-KR" sz="1200" dirty="0"/>
              <a:t>face detection</a:t>
            </a:r>
            <a:r>
              <a:rPr lang="ko-KR" altLang="en-US" sz="1200" dirty="0"/>
              <a:t>를 사용해 이미지 프레임에서 사람 얼굴을 찾는다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③ </a:t>
            </a:r>
            <a:r>
              <a:rPr lang="ko-KR" altLang="en-US" sz="1200" dirty="0"/>
              <a:t>얻은 이미지를 딥러닝 모델 </a:t>
            </a:r>
            <a:r>
              <a:rPr lang="en-US" altLang="ko-KR" sz="1200" dirty="0"/>
              <a:t>1</a:t>
            </a:r>
            <a:r>
              <a:rPr lang="ko-KR" altLang="en-US" sz="1200" dirty="0"/>
              <a:t>에 입력으로 넣어 얼굴 정면과 정수리가 보이는 얼굴을 구분한다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④ </a:t>
            </a:r>
            <a:r>
              <a:rPr lang="ko-KR" altLang="en-US" sz="1200" dirty="0"/>
              <a:t>만약 정수리가 보이는 상태가 </a:t>
            </a:r>
            <a:r>
              <a:rPr lang="en-US" altLang="ko-KR" sz="1200" dirty="0"/>
              <a:t>5</a:t>
            </a:r>
            <a:r>
              <a:rPr lang="ko-KR" altLang="en-US" sz="1200" dirty="0"/>
              <a:t>초 이상 지속되면 알림 음성을 재생한다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⑤ </a:t>
            </a:r>
            <a:r>
              <a:rPr lang="ko-KR" altLang="en-US" sz="1200" dirty="0"/>
              <a:t>프레임에서 얼굴이 발견되면 </a:t>
            </a:r>
            <a:r>
              <a:rPr lang="en-US" altLang="ko-KR" sz="1200" dirty="0" err="1"/>
              <a:t>dlib</a:t>
            </a:r>
            <a:r>
              <a:rPr lang="ko-KR" altLang="en-US" sz="1200" dirty="0"/>
              <a:t>모듈의 </a:t>
            </a:r>
            <a:r>
              <a:rPr lang="en-US" altLang="ko-KR" sz="1200" dirty="0"/>
              <a:t>face landmark</a:t>
            </a:r>
            <a:r>
              <a:rPr lang="ko-KR" altLang="en-US" sz="1200" dirty="0"/>
              <a:t>를 사용해 얼굴의 </a:t>
            </a:r>
            <a:r>
              <a:rPr lang="ko-KR" altLang="en-US" sz="1200" dirty="0">
                <a:solidFill>
                  <a:srgbClr val="000000"/>
                </a:solidFill>
                <a:latin typeface="se-nanumgothic"/>
              </a:rPr>
              <a:t>눈</a:t>
            </a:r>
            <a:r>
              <a:rPr lang="en-US" altLang="ko-KR" sz="1200" dirty="0">
                <a:solidFill>
                  <a:srgbClr val="000000"/>
                </a:solidFill>
                <a:latin typeface="se-nanumgothic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se-nanumgothic"/>
              </a:rPr>
              <a:t>코</a:t>
            </a:r>
            <a:r>
              <a:rPr lang="en-US" altLang="ko-KR" sz="1200" dirty="0">
                <a:solidFill>
                  <a:srgbClr val="000000"/>
                </a:solidFill>
                <a:latin typeface="se-nanumgothic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se-nanumgothic"/>
              </a:rPr>
              <a:t>입 등 </a:t>
            </a:r>
            <a:r>
              <a:rPr lang="en-US" altLang="ko-KR" sz="1200" dirty="0">
                <a:solidFill>
                  <a:srgbClr val="000000"/>
                </a:solidFill>
                <a:latin typeface="se-nanumgothic"/>
              </a:rPr>
              <a:t>68</a:t>
            </a:r>
            <a:r>
              <a:rPr lang="ko-KR" altLang="en-US" sz="1200" dirty="0">
                <a:solidFill>
                  <a:srgbClr val="000000"/>
                </a:solidFill>
                <a:latin typeface="se-nanumgothic"/>
              </a:rPr>
              <a:t>개의 포인트 지점을 좌표로 얻는다</a:t>
            </a:r>
            <a:r>
              <a:rPr lang="en-US" altLang="ko-KR" sz="1200" dirty="0">
                <a:solidFill>
                  <a:srgbClr val="000000"/>
                </a:solidFill>
                <a:latin typeface="se-nanumgothic"/>
              </a:rPr>
              <a:t>.</a:t>
            </a:r>
          </a:p>
          <a:p>
            <a:r>
              <a:rPr lang="en-US" altLang="ko-KR" sz="1200" dirty="0"/>
              <a:t>⑥ </a:t>
            </a:r>
            <a:r>
              <a:rPr lang="ko-KR" altLang="en-US" sz="1200" dirty="0"/>
              <a:t>랜드마크를 통해 얻은 왼쪽</a:t>
            </a:r>
            <a:r>
              <a:rPr lang="en-US" altLang="ko-KR" sz="1200" dirty="0"/>
              <a:t>, </a:t>
            </a:r>
            <a:r>
              <a:rPr lang="ko-KR" altLang="en-US" sz="1200" dirty="0"/>
              <a:t>오른쪽 눈 포인트 지점의 좌표를 통해 </a:t>
            </a:r>
            <a:r>
              <a:rPr lang="ko-KR" altLang="en-US" sz="1200" dirty="0" err="1"/>
              <a:t>전처리</a:t>
            </a:r>
            <a:r>
              <a:rPr lang="ko-KR" altLang="en-US" sz="1200" dirty="0"/>
              <a:t> 과정을 통해 눈 좌표와</a:t>
            </a:r>
            <a:r>
              <a:rPr lang="en-US" altLang="ko-KR" sz="1200" dirty="0"/>
              <a:t>, </a:t>
            </a:r>
            <a:r>
              <a:rPr lang="ko-KR" altLang="en-US" sz="1200" dirty="0"/>
              <a:t>눈 사진을 얻는다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⑦ </a:t>
            </a:r>
            <a:r>
              <a:rPr lang="ko-KR" altLang="en-US" sz="1200" dirty="0"/>
              <a:t>얻은 눈 사진을 딥러닝 모델에 넣는다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딥러닝 모델에서 </a:t>
            </a:r>
            <a:r>
              <a:rPr lang="en-US" altLang="ko-KR" sz="1200" dirty="0"/>
              <a:t>0~1 </a:t>
            </a:r>
            <a:r>
              <a:rPr lang="ko-KR" altLang="en-US" sz="1200" dirty="0"/>
              <a:t>사이의 값을 얻는데 </a:t>
            </a:r>
            <a:r>
              <a:rPr lang="en-US" altLang="ko-KR" sz="1200" dirty="0"/>
              <a:t>1</a:t>
            </a:r>
            <a:r>
              <a:rPr lang="ko-KR" altLang="en-US" sz="1200" dirty="0"/>
              <a:t>에 가까울 수록 눈이 떠진 상태를 의미한다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⑧ </a:t>
            </a:r>
            <a:r>
              <a:rPr lang="ko-KR" altLang="en-US" sz="1200" dirty="0"/>
              <a:t>만약 딥러닝 모델 값이 </a:t>
            </a:r>
            <a:r>
              <a:rPr lang="en-US" altLang="ko-KR" sz="1200" dirty="0"/>
              <a:t>0.1 </a:t>
            </a:r>
            <a:r>
              <a:rPr lang="ko-KR" altLang="en-US" sz="1200" dirty="0"/>
              <a:t>미만인 상태가 </a:t>
            </a:r>
            <a:r>
              <a:rPr lang="en-US" altLang="ko-KR" sz="1200" dirty="0"/>
              <a:t>3</a:t>
            </a:r>
            <a:r>
              <a:rPr lang="ko-KR" altLang="en-US" sz="1200" dirty="0"/>
              <a:t>초 이상 지속될 때 사용자가 졸음상태로 인식해 알림 음성을 재생한다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⑨ </a:t>
            </a:r>
            <a:r>
              <a:rPr lang="ko-KR" altLang="en-US" sz="1200" dirty="0"/>
              <a:t>딥러닝 모델을 통해 얻은 </a:t>
            </a:r>
            <a:r>
              <a:rPr lang="en-US" altLang="ko-KR" sz="1200" dirty="0"/>
              <a:t>0~1</a:t>
            </a:r>
            <a:r>
              <a:rPr lang="ko-KR" altLang="en-US" sz="1200" dirty="0"/>
              <a:t> 숫자를 통해 </a:t>
            </a:r>
            <a:r>
              <a:rPr lang="en-US" altLang="ko-KR" sz="1200" dirty="0"/>
              <a:t>0.1 </a:t>
            </a:r>
            <a:r>
              <a:rPr lang="ko-KR" altLang="en-US" sz="1200" dirty="0"/>
              <a:t>미만일 때와 그 이상일 때를 기준으로 눈 깜빡임을 측정한다</a:t>
            </a:r>
            <a:r>
              <a:rPr lang="en-US" altLang="ko-KR" sz="1200" dirty="0"/>
              <a:t>. </a:t>
            </a:r>
          </a:p>
          <a:p>
            <a:r>
              <a:rPr lang="en-US" altLang="ko-KR" sz="1200" dirty="0"/>
              <a:t>⑩ </a:t>
            </a:r>
            <a:r>
              <a:rPr lang="ko-KR" altLang="en-US" sz="1200" dirty="0" err="1"/>
              <a:t>눈깜빡임</a:t>
            </a:r>
            <a:r>
              <a:rPr lang="ko-KR" altLang="en-US" sz="1200" dirty="0"/>
              <a:t> 횟수를 </a:t>
            </a:r>
            <a:r>
              <a:rPr lang="en-US" altLang="ko-KR" sz="1200" dirty="0"/>
              <a:t>1</a:t>
            </a:r>
            <a:r>
              <a:rPr lang="ko-KR" altLang="en-US" sz="1200" dirty="0"/>
              <a:t>분 동안 카운트해 </a:t>
            </a:r>
            <a:r>
              <a:rPr lang="en-US" altLang="ko-KR" sz="1200" dirty="0"/>
              <a:t>15</a:t>
            </a:r>
            <a:r>
              <a:rPr lang="ko-KR" altLang="en-US" sz="1200" dirty="0"/>
              <a:t>회 미만일 경우 알림 음성을 재생한다</a:t>
            </a:r>
            <a:r>
              <a:rPr lang="en-US" altLang="ko-KR" sz="1200" dirty="0"/>
              <a:t>.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433E0A2-D729-4CB6-872A-4E70DFF4A7E9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56EFA379-C82D-4E8B-85A7-E321448494D5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B0DC1A1-56AE-4316-ACA2-D13843B38147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제목 12">
            <a:extLst>
              <a:ext uri="{FF2B5EF4-FFF2-40B4-BE49-F238E27FC236}">
                <a16:creationId xmlns:a16="http://schemas.microsoft.com/office/drawing/2014/main" id="{472AD669-AB9D-4F0C-858F-3DE172C5401A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명세서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50" name="Picture 6">
            <a:extLst>
              <a:ext uri="{FF2B5EF4-FFF2-40B4-BE49-F238E27FC236}">
                <a16:creationId xmlns:a16="http://schemas.microsoft.com/office/drawing/2014/main" id="{974E9BA7-A788-4FE8-8B57-762DD44E9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EB0838E1-AC07-4659-A209-F21256B60A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막힌 원호 51">
            <a:extLst>
              <a:ext uri="{FF2B5EF4-FFF2-40B4-BE49-F238E27FC236}">
                <a16:creationId xmlns:a16="http://schemas.microsoft.com/office/drawing/2014/main" id="{4E98EBE5-013A-4BC9-8850-56A95E3B6BE3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0ABF431-89F8-4ED4-B526-9B170895E72E}"/>
              </a:ext>
            </a:extLst>
          </p:cNvPr>
          <p:cNvSpPr/>
          <p:nvPr/>
        </p:nvSpPr>
        <p:spPr>
          <a:xfrm>
            <a:off x="107504" y="4217318"/>
            <a:ext cx="8958256" cy="23083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73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311E927-369D-49C4-A701-0173809DE2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6" t="5427" r="8183" b="7753"/>
          <a:stretch/>
        </p:blipFill>
        <p:spPr>
          <a:xfrm>
            <a:off x="347348" y="4411734"/>
            <a:ext cx="1537015" cy="16453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16B22F9-D416-49A0-AF36-86C3BA426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029" y="4433396"/>
            <a:ext cx="1697533" cy="16453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5F92A1-2CDA-4FFF-8379-7134849CB828}"/>
              </a:ext>
            </a:extLst>
          </p:cNvPr>
          <p:cNvSpPr txBox="1"/>
          <p:nvPr/>
        </p:nvSpPr>
        <p:spPr>
          <a:xfrm>
            <a:off x="452789" y="1632865"/>
            <a:ext cx="839611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err="1"/>
              <a:t>dlib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사람 얼굴 검출 알고리즘</a:t>
            </a:r>
            <a:endParaRPr lang="en-US" altLang="ko-KR" sz="1600" b="1" dirty="0"/>
          </a:p>
          <a:p>
            <a:r>
              <a:rPr lang="en-US" altLang="ko-KR" sz="1600" dirty="0" err="1"/>
              <a:t>dlib</a:t>
            </a:r>
            <a:r>
              <a:rPr lang="en-US" altLang="ko-KR" sz="1600" dirty="0"/>
              <a:t> </a:t>
            </a:r>
            <a:r>
              <a:rPr lang="ko-KR" altLang="en-US" sz="1600" dirty="0"/>
              <a:t>라이브러리는 </a:t>
            </a:r>
            <a:r>
              <a:rPr lang="en-US" altLang="ko-KR" sz="1600" dirty="0" err="1"/>
              <a:t>c++</a:t>
            </a:r>
            <a:r>
              <a:rPr lang="ko-KR" altLang="en-US" sz="1600" dirty="0"/>
              <a:t>로 작성된 </a:t>
            </a:r>
            <a:r>
              <a:rPr lang="ko-KR" altLang="en-US" sz="1600" dirty="0" err="1"/>
              <a:t>툴킷으로</a:t>
            </a:r>
            <a:r>
              <a:rPr lang="ko-KR" altLang="en-US" sz="1600" dirty="0"/>
              <a:t> </a:t>
            </a:r>
            <a:r>
              <a:rPr lang="en-US" altLang="ko-KR" sz="1600" dirty="0"/>
              <a:t>python </a:t>
            </a:r>
            <a:r>
              <a:rPr lang="ko-KR" altLang="en-US" sz="1600" dirty="0"/>
              <a:t>패키지로도 설치해 사용이 가능하다</a:t>
            </a:r>
            <a:r>
              <a:rPr lang="en-US" altLang="ko-KR" sz="1600" dirty="0"/>
              <a:t>. HOG(Histogram of Oriented Gradients) </a:t>
            </a:r>
            <a:r>
              <a:rPr lang="ko-KR" altLang="en-US" sz="1600" dirty="0"/>
              <a:t>특성을 사용한다</a:t>
            </a:r>
            <a:r>
              <a:rPr lang="en-US" altLang="ko-KR" sz="1600" dirty="0"/>
              <a:t>.</a:t>
            </a:r>
            <a:r>
              <a:rPr lang="ko-KR" altLang="en-US" sz="1600" dirty="0">
                <a:latin typeface="AppleSDGothicNeo"/>
              </a:rPr>
              <a:t> </a:t>
            </a:r>
            <a:r>
              <a:rPr lang="en-US" altLang="ko-KR" sz="1600" dirty="0" err="1">
                <a:latin typeface="AppleSDGothicNeo"/>
              </a:rPr>
              <a:t>dlib</a:t>
            </a:r>
            <a:r>
              <a:rPr lang="ko-KR" altLang="en-US" sz="1600" dirty="0">
                <a:latin typeface="AppleSDGothicNeo"/>
              </a:rPr>
              <a:t>의 얼굴 탐색은 기본적으로 </a:t>
            </a:r>
            <a:r>
              <a:rPr lang="en-US" altLang="ko-KR" sz="1600" dirty="0">
                <a:latin typeface="AppleSDGothicNeo"/>
              </a:rPr>
              <a:t>HOG </a:t>
            </a:r>
            <a:r>
              <a:rPr lang="ko-KR" altLang="en-US" sz="1600" dirty="0">
                <a:latin typeface="AppleSDGothicNeo"/>
              </a:rPr>
              <a:t>특성을 활용하므로 </a:t>
            </a:r>
            <a:r>
              <a:rPr lang="en-US" altLang="ko-KR" sz="1600" dirty="0" err="1">
                <a:latin typeface="AppleSDGothicNeo"/>
              </a:rPr>
              <a:t>dlib.get_frontal_face_detector</a:t>
            </a:r>
            <a:r>
              <a:rPr lang="en-US" altLang="ko-KR" sz="1600" dirty="0">
                <a:latin typeface="AppleSDGothicNeo"/>
              </a:rPr>
              <a:t>( )</a:t>
            </a:r>
            <a:r>
              <a:rPr lang="ko-KR" altLang="en-US" sz="1600" dirty="0">
                <a:latin typeface="AppleSDGothicNeo"/>
              </a:rPr>
              <a:t>를 사용하면 기본 얼굴 검출기를 쓸 수 있다</a:t>
            </a:r>
            <a:r>
              <a:rPr lang="en-US" altLang="ko-KR" sz="1600" dirty="0">
                <a:latin typeface="AppleSDGothicNeo"/>
              </a:rPr>
              <a:t>. </a:t>
            </a:r>
            <a:r>
              <a:rPr lang="ko-KR" altLang="en-US" sz="1600" dirty="0">
                <a:latin typeface="AppleSDGothicNeo"/>
              </a:rPr>
              <a:t>기본 얼굴탐색 객체는 사실 만들어진 이미지 피라미드</a:t>
            </a:r>
            <a:r>
              <a:rPr lang="en-US" altLang="ko-KR" sz="1600" dirty="0">
                <a:latin typeface="AppleSDGothicNeo"/>
              </a:rPr>
              <a:t>(image pyramid)</a:t>
            </a:r>
            <a:r>
              <a:rPr lang="ko-KR" altLang="en-US" sz="1600" dirty="0">
                <a:latin typeface="AppleSDGothicNeo"/>
              </a:rPr>
              <a:t>의 이미지들을 슬라이딩 윈도 방식</a:t>
            </a:r>
            <a:r>
              <a:rPr lang="en-US" altLang="ko-KR" sz="1600" dirty="0">
                <a:latin typeface="AppleSDGothicNeo"/>
              </a:rPr>
              <a:t>(sliding window) </a:t>
            </a:r>
            <a:r>
              <a:rPr lang="ko-KR" altLang="en-US" sz="1600" dirty="0">
                <a:latin typeface="AppleSDGothicNeo"/>
              </a:rPr>
              <a:t>방식으로 탐색할 때</a:t>
            </a:r>
            <a:r>
              <a:rPr lang="en-US" altLang="ko-KR" sz="1600" dirty="0">
                <a:latin typeface="AppleSDGothicNeo"/>
              </a:rPr>
              <a:t>, HOG</a:t>
            </a:r>
            <a:r>
              <a:rPr lang="ko-KR" altLang="en-US" sz="1600" dirty="0">
                <a:latin typeface="AppleSDGothicNeo"/>
              </a:rPr>
              <a:t>특성을 사용한 뒤 그 결과를 분류하는 선형 분류기</a:t>
            </a:r>
            <a:r>
              <a:rPr lang="en-US" altLang="ko-KR" sz="1600" dirty="0">
                <a:latin typeface="AppleSDGothicNeo"/>
              </a:rPr>
              <a:t>(linear classifier)</a:t>
            </a:r>
            <a:r>
              <a:rPr lang="ko-KR" altLang="en-US" sz="1600" dirty="0">
                <a:latin typeface="AppleSDGothicNeo"/>
              </a:rPr>
              <a:t>를 이용하는 방식으로 구현되어 있다</a:t>
            </a:r>
            <a:r>
              <a:rPr lang="en-US" altLang="ko-KR" sz="1600" dirty="0">
                <a:latin typeface="AppleSDGothicNeo"/>
              </a:rPr>
              <a:t>. </a:t>
            </a:r>
            <a:r>
              <a:rPr lang="ko-KR" altLang="en-US" sz="1600" dirty="0">
                <a:latin typeface="AppleSDGothicNeo"/>
              </a:rPr>
              <a:t>이 방식을 이용해 </a:t>
            </a:r>
            <a:r>
              <a:rPr lang="ko-KR" altLang="en-US" sz="1600">
                <a:latin typeface="AppleSDGothicNeo"/>
              </a:rPr>
              <a:t>얼굴을 검출하고 </a:t>
            </a:r>
            <a:r>
              <a:rPr lang="en-US" altLang="ko-KR" sz="1600" dirty="0" err="1">
                <a:latin typeface="AppleSDGothicNeo"/>
              </a:rPr>
              <a:t>dlib</a:t>
            </a:r>
            <a:r>
              <a:rPr lang="en-US" altLang="ko-KR" sz="1600" dirty="0">
                <a:latin typeface="AppleSDGothicNeo"/>
              </a:rPr>
              <a:t> </a:t>
            </a:r>
            <a:r>
              <a:rPr lang="ko-KR" altLang="en-US" sz="1600" dirty="0">
                <a:latin typeface="AppleSDGothicNeo"/>
              </a:rPr>
              <a:t>라이브러리를 통해 랜드마크 좌표를 얻어 양쪽 눈 이미지 프레임을 딥러닝 </a:t>
            </a:r>
            <a:r>
              <a:rPr lang="en-US" altLang="ko-KR" sz="1600" dirty="0">
                <a:latin typeface="AppleSDGothicNeo"/>
              </a:rPr>
              <a:t>CNN</a:t>
            </a:r>
            <a:r>
              <a:rPr lang="ko-KR" altLang="en-US" sz="1600" dirty="0">
                <a:latin typeface="AppleSDGothicNeo"/>
              </a:rPr>
              <a:t>모델에 </a:t>
            </a:r>
            <a:r>
              <a:rPr lang="ko-KR" altLang="en-US" sz="1600">
                <a:latin typeface="AppleSDGothicNeo"/>
              </a:rPr>
              <a:t>입력으로 한다</a:t>
            </a:r>
            <a:r>
              <a:rPr lang="en-US" altLang="ko-KR" sz="1600">
                <a:latin typeface="AppleSDGothicNeo"/>
              </a:rPr>
              <a:t>.</a:t>
            </a:r>
            <a:endParaRPr lang="ko-KR" altLang="en-US" sz="1600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4BBD44-1579-439A-897A-DCB3AFB145AD}"/>
              </a:ext>
            </a:extLst>
          </p:cNvPr>
          <p:cNvSpPr/>
          <p:nvPr/>
        </p:nvSpPr>
        <p:spPr>
          <a:xfrm>
            <a:off x="250689" y="1473902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1330A9E-AC45-4010-A289-72131CF73EAB}"/>
              </a:ext>
            </a:extLst>
          </p:cNvPr>
          <p:cNvSpPr/>
          <p:nvPr/>
        </p:nvSpPr>
        <p:spPr>
          <a:xfrm>
            <a:off x="256711" y="4304831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CCFAE4-371E-4FB4-949E-2C76F557B078}"/>
              </a:ext>
            </a:extLst>
          </p:cNvPr>
          <p:cNvSpPr txBox="1"/>
          <p:nvPr/>
        </p:nvSpPr>
        <p:spPr>
          <a:xfrm>
            <a:off x="3581681" y="5848237"/>
            <a:ext cx="2595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◀ </a:t>
            </a:r>
            <a:r>
              <a:rPr lang="ko-KR" altLang="en-US" sz="1050" b="1" dirty="0"/>
              <a:t>얼굴 랜드마크 좌표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80157BC-F097-4AF2-B56A-E36B33CFC263}"/>
              </a:ext>
            </a:extLst>
          </p:cNvPr>
          <p:cNvSpPr/>
          <p:nvPr/>
        </p:nvSpPr>
        <p:spPr>
          <a:xfrm>
            <a:off x="1146630" y="6356351"/>
            <a:ext cx="7272808" cy="476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19323B8-07F6-4CCD-BD82-9A4889FB5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430" y="4433396"/>
            <a:ext cx="1931540" cy="16828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15C0D7C-95A3-4BFC-A4AC-2B97BDF5C1CE}"/>
              </a:ext>
            </a:extLst>
          </p:cNvPr>
          <p:cNvSpPr txBox="1"/>
          <p:nvPr/>
        </p:nvSpPr>
        <p:spPr>
          <a:xfrm>
            <a:off x="7158790" y="5862346"/>
            <a:ext cx="2595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/>
              <a:t>◀ landmark</a:t>
            </a:r>
            <a:r>
              <a:rPr lang="ko-KR" altLang="en-US" sz="1050" b="1" dirty="0"/>
              <a:t>를 통한 눈 탐지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422A0CB-7EB2-41CF-9F42-E58A4D3A0676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50F630C-3377-4546-8D64-A6AA070DF209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CE9F9B3A-1870-418F-BAC0-5BB27E79ECE6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제목 12">
            <a:extLst>
              <a:ext uri="{FF2B5EF4-FFF2-40B4-BE49-F238E27FC236}">
                <a16:creationId xmlns:a16="http://schemas.microsoft.com/office/drawing/2014/main" id="{74B4CCFB-6E10-4063-9287-034275D9A774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0E717677-0560-42B1-BE6E-BAEDDEED7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BB1EDBAB-D186-4FDA-94B6-94A60C171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막힌 원호 27">
            <a:extLst>
              <a:ext uri="{FF2B5EF4-FFF2-40B4-BE49-F238E27FC236}">
                <a16:creationId xmlns:a16="http://schemas.microsoft.com/office/drawing/2014/main" id="{0928D48D-6581-4DEC-A345-AEDAF234FFA9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6420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>
            <a:extLst>
              <a:ext uri="{FF2B5EF4-FFF2-40B4-BE49-F238E27FC236}">
                <a16:creationId xmlns:a16="http://schemas.microsoft.com/office/drawing/2014/main" id="{CDF07B14-3EB4-4BF9-9AEB-0254736E2296}"/>
              </a:ext>
            </a:extLst>
          </p:cNvPr>
          <p:cNvSpPr/>
          <p:nvPr/>
        </p:nvSpPr>
        <p:spPr>
          <a:xfrm>
            <a:off x="1073702" y="6349277"/>
            <a:ext cx="7272808" cy="476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8" name="막힌 원호 37">
            <a:extLst>
              <a:ext uri="{FF2B5EF4-FFF2-40B4-BE49-F238E27FC236}">
                <a16:creationId xmlns:a16="http://schemas.microsoft.com/office/drawing/2014/main" id="{3833ADAA-895F-4926-B846-23AFA2976651}"/>
              </a:ext>
            </a:extLst>
          </p:cNvPr>
          <p:cNvSpPr/>
          <p:nvPr/>
        </p:nvSpPr>
        <p:spPr>
          <a:xfrm flipV="1">
            <a:off x="-510790" y="-583607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B64FC1EF-3F69-4351-8625-732A6FFA986F}"/>
              </a:ext>
            </a:extLst>
          </p:cNvPr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F9671D7-A900-4CF0-8741-84FD9BF8E7DE}"/>
              </a:ext>
            </a:extLst>
          </p:cNvPr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91AE5CCF-3E74-4B1E-8E16-24F2489F4DEE}"/>
              </a:ext>
            </a:extLst>
          </p:cNvPr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9" name="제목 12">
            <a:extLst>
              <a:ext uri="{FF2B5EF4-FFF2-40B4-BE49-F238E27FC236}">
                <a16:creationId xmlns:a16="http://schemas.microsoft.com/office/drawing/2014/main" id="{CC8662DE-A2C1-4F0E-99A8-B112D4D63C85}"/>
              </a:ext>
            </a:extLst>
          </p:cNvPr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50" name="Picture 6">
            <a:extLst>
              <a:ext uri="{FF2B5EF4-FFF2-40B4-BE49-F238E27FC236}">
                <a16:creationId xmlns:a16="http://schemas.microsoft.com/office/drawing/2014/main" id="{C019AE10-4E2F-4A0D-AAE4-DD90AD992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2">
            <a:extLst>
              <a:ext uri="{FF2B5EF4-FFF2-40B4-BE49-F238E27FC236}">
                <a16:creationId xmlns:a16="http://schemas.microsoft.com/office/drawing/2014/main" id="{F23A4335-3B73-4F62-82CE-532F08E89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" name="막힌 원호 51">
            <a:extLst>
              <a:ext uri="{FF2B5EF4-FFF2-40B4-BE49-F238E27FC236}">
                <a16:creationId xmlns:a16="http://schemas.microsoft.com/office/drawing/2014/main" id="{630D6CB7-3DB9-410A-9391-65252B6AC525}"/>
              </a:ext>
            </a:extLst>
          </p:cNvPr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5192055F-648B-4EBB-8FE5-A670A21FAFA2}"/>
              </a:ext>
            </a:extLst>
          </p:cNvPr>
          <p:cNvSpPr/>
          <p:nvPr/>
        </p:nvSpPr>
        <p:spPr>
          <a:xfrm>
            <a:off x="289857" y="3375573"/>
            <a:ext cx="746427" cy="31104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dash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시작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3D0955A5-8266-431F-B032-D28EAA21C729}"/>
              </a:ext>
            </a:extLst>
          </p:cNvPr>
          <p:cNvSpPr/>
          <p:nvPr/>
        </p:nvSpPr>
        <p:spPr>
          <a:xfrm>
            <a:off x="1196267" y="3366377"/>
            <a:ext cx="814284" cy="31104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실행</a:t>
            </a: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8FF78EA-47F9-4B0C-AD6C-6867306F1467}"/>
              </a:ext>
            </a:extLst>
          </p:cNvPr>
          <p:cNvCxnSpPr>
            <a:cxnSpLocks/>
            <a:stCxn id="40" idx="6"/>
            <a:endCxn id="41" idx="2"/>
          </p:cNvCxnSpPr>
          <p:nvPr/>
        </p:nvCxnSpPr>
        <p:spPr>
          <a:xfrm flipV="1">
            <a:off x="1036284" y="3521898"/>
            <a:ext cx="159983" cy="91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>
            <a:extLst>
              <a:ext uri="{FF2B5EF4-FFF2-40B4-BE49-F238E27FC236}">
                <a16:creationId xmlns:a16="http://schemas.microsoft.com/office/drawing/2014/main" id="{80CBDE56-AD24-46F3-A7A4-12013D2259C4}"/>
              </a:ext>
            </a:extLst>
          </p:cNvPr>
          <p:cNvSpPr/>
          <p:nvPr/>
        </p:nvSpPr>
        <p:spPr>
          <a:xfrm>
            <a:off x="2060430" y="1452300"/>
            <a:ext cx="2067028" cy="31104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졸음감지 기능</a:t>
            </a:r>
            <a:endParaRPr lang="ko-KR" altLang="en-US" sz="1200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E73D0D6C-2DFE-4A0A-A8C2-91DC9C11FD09}"/>
              </a:ext>
            </a:extLst>
          </p:cNvPr>
          <p:cNvSpPr/>
          <p:nvPr/>
        </p:nvSpPr>
        <p:spPr>
          <a:xfrm>
            <a:off x="2779998" y="3267370"/>
            <a:ext cx="1638245" cy="32408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통계 서비스</a:t>
            </a: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BB849D46-E129-43B2-917F-790CF4245A15}"/>
              </a:ext>
            </a:extLst>
          </p:cNvPr>
          <p:cNvSpPr/>
          <p:nvPr/>
        </p:nvSpPr>
        <p:spPr>
          <a:xfrm>
            <a:off x="2629441" y="4577365"/>
            <a:ext cx="1424997" cy="31104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게시판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7A0FA9CB-B5C9-4D07-8B52-66E03D02147C}"/>
              </a:ext>
            </a:extLst>
          </p:cNvPr>
          <p:cNvCxnSpPr>
            <a:cxnSpLocks/>
            <a:stCxn id="41" idx="6"/>
            <a:endCxn id="44" idx="2"/>
          </p:cNvCxnSpPr>
          <p:nvPr/>
        </p:nvCxnSpPr>
        <p:spPr>
          <a:xfrm flipV="1">
            <a:off x="2010551" y="3429411"/>
            <a:ext cx="769447" cy="9248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C98628C-D60E-4AF4-A642-DD45AE61E674}"/>
              </a:ext>
            </a:extLst>
          </p:cNvPr>
          <p:cNvCxnSpPr>
            <a:cxnSpLocks/>
            <a:stCxn id="41" idx="6"/>
            <a:endCxn id="45" idx="2"/>
          </p:cNvCxnSpPr>
          <p:nvPr/>
        </p:nvCxnSpPr>
        <p:spPr>
          <a:xfrm>
            <a:off x="2010551" y="3521898"/>
            <a:ext cx="618890" cy="121098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69D4CBB-2C2E-467F-A90D-3772010DBFF1}"/>
              </a:ext>
            </a:extLst>
          </p:cNvPr>
          <p:cNvCxnSpPr>
            <a:cxnSpLocks/>
            <a:stCxn id="41" idx="6"/>
            <a:endCxn id="43" idx="2"/>
          </p:cNvCxnSpPr>
          <p:nvPr/>
        </p:nvCxnSpPr>
        <p:spPr>
          <a:xfrm flipV="1">
            <a:off x="2010551" y="1607821"/>
            <a:ext cx="49879" cy="191407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타원 55">
            <a:extLst>
              <a:ext uri="{FF2B5EF4-FFF2-40B4-BE49-F238E27FC236}">
                <a16:creationId xmlns:a16="http://schemas.microsoft.com/office/drawing/2014/main" id="{B236E6D6-B91B-4C70-93FE-2A8F41053B6D}"/>
              </a:ext>
            </a:extLst>
          </p:cNvPr>
          <p:cNvSpPr/>
          <p:nvPr/>
        </p:nvSpPr>
        <p:spPr>
          <a:xfrm>
            <a:off x="5099188" y="3055124"/>
            <a:ext cx="1899995" cy="32408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졸음 횟수 통계</a:t>
            </a: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31064330-F279-4B1E-A8CD-440349CDA74D}"/>
              </a:ext>
            </a:extLst>
          </p:cNvPr>
          <p:cNvSpPr/>
          <p:nvPr/>
        </p:nvSpPr>
        <p:spPr>
          <a:xfrm>
            <a:off x="4960383" y="3590603"/>
            <a:ext cx="2325303" cy="32408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눈깜빡임</a:t>
            </a:r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횟수 통계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C33750B5-F38A-4D07-AA49-3A5AD996FF7B}"/>
              </a:ext>
            </a:extLst>
          </p:cNvPr>
          <p:cNvCxnSpPr>
            <a:cxnSpLocks/>
            <a:stCxn id="44" idx="6"/>
          </p:cNvCxnSpPr>
          <p:nvPr/>
        </p:nvCxnSpPr>
        <p:spPr>
          <a:xfrm>
            <a:off x="4418243" y="3429411"/>
            <a:ext cx="523245" cy="3333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9ED706A-9523-443E-814B-7256E8A639B2}"/>
              </a:ext>
            </a:extLst>
          </p:cNvPr>
          <p:cNvCxnSpPr>
            <a:cxnSpLocks/>
            <a:stCxn id="44" idx="6"/>
            <a:endCxn id="56" idx="2"/>
          </p:cNvCxnSpPr>
          <p:nvPr/>
        </p:nvCxnSpPr>
        <p:spPr>
          <a:xfrm flipV="1">
            <a:off x="4418243" y="3217165"/>
            <a:ext cx="680945" cy="2122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타원 59">
            <a:extLst>
              <a:ext uri="{FF2B5EF4-FFF2-40B4-BE49-F238E27FC236}">
                <a16:creationId xmlns:a16="http://schemas.microsoft.com/office/drawing/2014/main" id="{EEF811AA-B7F6-425E-B181-6CA923513820}"/>
              </a:ext>
            </a:extLst>
          </p:cNvPr>
          <p:cNvSpPr/>
          <p:nvPr/>
        </p:nvSpPr>
        <p:spPr>
          <a:xfrm>
            <a:off x="2566493" y="2416412"/>
            <a:ext cx="2374995" cy="31104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눈깜빡임</a:t>
            </a:r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감지 기능</a:t>
            </a: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0B2A3E8D-3EFE-4C8D-9DDD-9AC4BE5E49B6}"/>
              </a:ext>
            </a:extLst>
          </p:cNvPr>
          <p:cNvSpPr/>
          <p:nvPr/>
        </p:nvSpPr>
        <p:spPr>
          <a:xfrm>
            <a:off x="4855477" y="4219787"/>
            <a:ext cx="1899995" cy="272034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글쓰기</a:t>
            </a:r>
            <a:endParaRPr lang="ko-KR" altLang="en-US" sz="1200" b="1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51B69489-CBE0-4C36-8DC5-310E5B2B8811}"/>
              </a:ext>
            </a:extLst>
          </p:cNvPr>
          <p:cNvSpPr/>
          <p:nvPr/>
        </p:nvSpPr>
        <p:spPr>
          <a:xfrm>
            <a:off x="4855476" y="4734077"/>
            <a:ext cx="1899995" cy="31105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댓글 작성하기</a:t>
            </a: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F38387A6-9E0F-4C26-97F3-FEFA484FE5B2}"/>
              </a:ext>
            </a:extLst>
          </p:cNvPr>
          <p:cNvCxnSpPr>
            <a:cxnSpLocks/>
            <a:stCxn id="45" idx="6"/>
            <a:endCxn id="62" idx="2"/>
          </p:cNvCxnSpPr>
          <p:nvPr/>
        </p:nvCxnSpPr>
        <p:spPr>
          <a:xfrm>
            <a:off x="4054438" y="4732886"/>
            <a:ext cx="801038" cy="1567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F08A636-B7B7-4B13-934A-CD0C595938B7}"/>
              </a:ext>
            </a:extLst>
          </p:cNvPr>
          <p:cNvCxnSpPr>
            <a:cxnSpLocks/>
            <a:stCxn id="45" idx="6"/>
            <a:endCxn id="61" idx="2"/>
          </p:cNvCxnSpPr>
          <p:nvPr/>
        </p:nvCxnSpPr>
        <p:spPr>
          <a:xfrm flipV="1">
            <a:off x="4054438" y="4355804"/>
            <a:ext cx="801039" cy="37708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544BFD28-F0FD-4F02-9D04-21AC0D7EC460}"/>
              </a:ext>
            </a:extLst>
          </p:cNvPr>
          <p:cNvCxnSpPr>
            <a:cxnSpLocks/>
            <a:stCxn id="41" idx="6"/>
            <a:endCxn id="60" idx="2"/>
          </p:cNvCxnSpPr>
          <p:nvPr/>
        </p:nvCxnSpPr>
        <p:spPr>
          <a:xfrm flipV="1">
            <a:off x="2010551" y="2571933"/>
            <a:ext cx="555942" cy="9499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연결선: 구부러짐 65">
            <a:extLst>
              <a:ext uri="{FF2B5EF4-FFF2-40B4-BE49-F238E27FC236}">
                <a16:creationId xmlns:a16="http://schemas.microsoft.com/office/drawing/2014/main" id="{5F2508A1-F4ED-4E25-8307-8598B15C99BA}"/>
              </a:ext>
            </a:extLst>
          </p:cNvPr>
          <p:cNvCxnSpPr>
            <a:cxnSpLocks/>
            <a:stCxn id="43" idx="6"/>
            <a:endCxn id="56" idx="6"/>
          </p:cNvCxnSpPr>
          <p:nvPr/>
        </p:nvCxnSpPr>
        <p:spPr>
          <a:xfrm>
            <a:off x="4127458" y="1607821"/>
            <a:ext cx="2871725" cy="1609344"/>
          </a:xfrm>
          <a:prstGeom prst="curvedConnector3">
            <a:avLst>
              <a:gd name="adj1" fmla="val 107960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구부러짐 66">
            <a:extLst>
              <a:ext uri="{FF2B5EF4-FFF2-40B4-BE49-F238E27FC236}">
                <a16:creationId xmlns:a16="http://schemas.microsoft.com/office/drawing/2014/main" id="{D10B713C-BC95-4BD9-9958-831442B359BD}"/>
              </a:ext>
            </a:extLst>
          </p:cNvPr>
          <p:cNvCxnSpPr>
            <a:cxnSpLocks/>
            <a:stCxn id="60" idx="6"/>
            <a:endCxn id="57" idx="6"/>
          </p:cNvCxnSpPr>
          <p:nvPr/>
        </p:nvCxnSpPr>
        <p:spPr>
          <a:xfrm>
            <a:off x="4941488" y="2571933"/>
            <a:ext cx="2344198" cy="1180711"/>
          </a:xfrm>
          <a:prstGeom prst="curvedConnector3">
            <a:avLst>
              <a:gd name="adj1" fmla="val 109752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7E1FF62A-2418-440C-B320-C10CC72CCBFF}"/>
              </a:ext>
            </a:extLst>
          </p:cNvPr>
          <p:cNvCxnSpPr>
            <a:cxnSpLocks/>
            <a:stCxn id="45" idx="6"/>
            <a:endCxn id="69" idx="2"/>
          </p:cNvCxnSpPr>
          <p:nvPr/>
        </p:nvCxnSpPr>
        <p:spPr>
          <a:xfrm>
            <a:off x="4054438" y="4732886"/>
            <a:ext cx="856424" cy="70300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>
            <a:extLst>
              <a:ext uri="{FF2B5EF4-FFF2-40B4-BE49-F238E27FC236}">
                <a16:creationId xmlns:a16="http://schemas.microsoft.com/office/drawing/2014/main" id="{AA53F05B-82A6-4444-BE9F-51DA453A4C95}"/>
              </a:ext>
            </a:extLst>
          </p:cNvPr>
          <p:cNvSpPr/>
          <p:nvPr/>
        </p:nvSpPr>
        <p:spPr>
          <a:xfrm>
            <a:off x="4910862" y="5257956"/>
            <a:ext cx="2932331" cy="355861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랭킹</a:t>
            </a:r>
            <a:r>
              <a:rPr lang="en-US" altLang="ko-KR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목표성취율</a:t>
            </a:r>
            <a:r>
              <a:rPr lang="en-US" altLang="ko-KR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 </a:t>
            </a:r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확인</a:t>
            </a: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F30D4817-49D7-4B97-89CC-C3AD3A3EA2A0}"/>
              </a:ext>
            </a:extLst>
          </p:cNvPr>
          <p:cNvSpPr/>
          <p:nvPr/>
        </p:nvSpPr>
        <p:spPr>
          <a:xfrm>
            <a:off x="2367673" y="6026663"/>
            <a:ext cx="1628568" cy="311042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투두</a:t>
            </a:r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리스트</a:t>
            </a:r>
          </a:p>
        </p:txBody>
      </p: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2EA9298-0A19-478A-AA56-8060BD9DCD97}"/>
              </a:ext>
            </a:extLst>
          </p:cNvPr>
          <p:cNvCxnSpPr>
            <a:cxnSpLocks/>
            <a:stCxn id="41" idx="6"/>
            <a:endCxn id="70" idx="2"/>
          </p:cNvCxnSpPr>
          <p:nvPr/>
        </p:nvCxnSpPr>
        <p:spPr>
          <a:xfrm>
            <a:off x="2010551" y="3521898"/>
            <a:ext cx="357122" cy="266028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418D1397-5239-4C94-9A80-E04DF21DF423}"/>
              </a:ext>
            </a:extLst>
          </p:cNvPr>
          <p:cNvSpPr/>
          <p:nvPr/>
        </p:nvSpPr>
        <p:spPr>
          <a:xfrm>
            <a:off x="4781050" y="6101269"/>
            <a:ext cx="1268135" cy="2499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일정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4E2CA397-DF8D-4993-8B89-B147C0B06A03}"/>
              </a:ext>
            </a:extLst>
          </p:cNvPr>
          <p:cNvCxnSpPr>
            <a:cxnSpLocks/>
            <a:stCxn id="70" idx="6"/>
            <a:endCxn id="72" idx="2"/>
          </p:cNvCxnSpPr>
          <p:nvPr/>
        </p:nvCxnSpPr>
        <p:spPr>
          <a:xfrm>
            <a:off x="3996241" y="6182184"/>
            <a:ext cx="784809" cy="440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타원 73">
            <a:extLst>
              <a:ext uri="{FF2B5EF4-FFF2-40B4-BE49-F238E27FC236}">
                <a16:creationId xmlns:a16="http://schemas.microsoft.com/office/drawing/2014/main" id="{4039C69E-C55E-4EA5-A90E-5CDBDA8BBB56}"/>
              </a:ext>
            </a:extLst>
          </p:cNvPr>
          <p:cNvSpPr/>
          <p:nvPr/>
        </p:nvSpPr>
        <p:spPr>
          <a:xfrm>
            <a:off x="6817826" y="5889023"/>
            <a:ext cx="1268135" cy="2499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완료</a:t>
            </a: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C402DD59-D621-4732-926E-E6AEB135B32C}"/>
              </a:ext>
            </a:extLst>
          </p:cNvPr>
          <p:cNvSpPr/>
          <p:nvPr/>
        </p:nvSpPr>
        <p:spPr>
          <a:xfrm>
            <a:off x="6867508" y="6333711"/>
            <a:ext cx="1268135" cy="2499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  <a:prstDash val="soli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미완료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70F367C-5AF8-46E4-BC3D-9BCB70715381}"/>
              </a:ext>
            </a:extLst>
          </p:cNvPr>
          <p:cNvCxnSpPr>
            <a:cxnSpLocks/>
            <a:stCxn id="72" idx="6"/>
            <a:endCxn id="74" idx="2"/>
          </p:cNvCxnSpPr>
          <p:nvPr/>
        </p:nvCxnSpPr>
        <p:spPr>
          <a:xfrm flipV="1">
            <a:off x="6049185" y="6013977"/>
            <a:ext cx="768641" cy="2122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F2C77CA-6D8B-449A-8D78-7D6F7B271A35}"/>
              </a:ext>
            </a:extLst>
          </p:cNvPr>
          <p:cNvCxnSpPr>
            <a:cxnSpLocks/>
            <a:stCxn id="72" idx="6"/>
            <a:endCxn id="75" idx="2"/>
          </p:cNvCxnSpPr>
          <p:nvPr/>
        </p:nvCxnSpPr>
        <p:spPr>
          <a:xfrm>
            <a:off x="6049185" y="6226223"/>
            <a:ext cx="818323" cy="2324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EB8B54ED-25A4-4C6F-9940-EDA48AACCF26}"/>
              </a:ext>
            </a:extLst>
          </p:cNvPr>
          <p:cNvCxnSpPr>
            <a:cxnSpLocks/>
            <a:stCxn id="74" idx="6"/>
            <a:endCxn id="69" idx="6"/>
          </p:cNvCxnSpPr>
          <p:nvPr/>
        </p:nvCxnSpPr>
        <p:spPr>
          <a:xfrm flipH="1" flipV="1">
            <a:off x="7843193" y="5435887"/>
            <a:ext cx="242768" cy="578090"/>
          </a:xfrm>
          <a:prstGeom prst="curvedConnector3">
            <a:avLst>
              <a:gd name="adj1" fmla="val -94164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연결선: 구부러짐 78">
            <a:extLst>
              <a:ext uri="{FF2B5EF4-FFF2-40B4-BE49-F238E27FC236}">
                <a16:creationId xmlns:a16="http://schemas.microsoft.com/office/drawing/2014/main" id="{6058A5CE-F346-4B13-B76E-79EAD1D271C3}"/>
              </a:ext>
            </a:extLst>
          </p:cNvPr>
          <p:cNvCxnSpPr>
            <a:cxnSpLocks/>
            <a:stCxn id="75" idx="6"/>
            <a:endCxn id="69" idx="6"/>
          </p:cNvCxnSpPr>
          <p:nvPr/>
        </p:nvCxnSpPr>
        <p:spPr>
          <a:xfrm flipH="1" flipV="1">
            <a:off x="7843193" y="5435887"/>
            <a:ext cx="292450" cy="1022778"/>
          </a:xfrm>
          <a:prstGeom prst="curvedConnector3">
            <a:avLst>
              <a:gd name="adj1" fmla="val -297035"/>
            </a:avLst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4587F6C-50A1-4B94-ACAC-F9003C59EB9A}"/>
              </a:ext>
            </a:extLst>
          </p:cNvPr>
          <p:cNvSpPr txBox="1"/>
          <p:nvPr/>
        </p:nvSpPr>
        <p:spPr>
          <a:xfrm>
            <a:off x="6240057" y="1507533"/>
            <a:ext cx="544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전송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5EC4FE4-B16F-4E65-A9A8-A75C2002ECAB}"/>
              </a:ext>
            </a:extLst>
          </p:cNvPr>
          <p:cNvSpPr txBox="1"/>
          <p:nvPr/>
        </p:nvSpPr>
        <p:spPr>
          <a:xfrm>
            <a:off x="8358971" y="5724932"/>
            <a:ext cx="544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전송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9F831EE7-BF5D-4E29-9A5A-D6402482D900}"/>
              </a:ext>
            </a:extLst>
          </p:cNvPr>
          <p:cNvSpPr txBox="1"/>
          <p:nvPr/>
        </p:nvSpPr>
        <p:spPr>
          <a:xfrm>
            <a:off x="7577017" y="3282872"/>
            <a:ext cx="5449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전송</a:t>
            </a:r>
          </a:p>
        </p:txBody>
      </p:sp>
    </p:spTree>
    <p:extLst>
      <p:ext uri="{BB962C8B-B14F-4D97-AF65-F5344CB8AC3E}">
        <p14:creationId xmlns:p14="http://schemas.microsoft.com/office/powerpoint/2010/main" val="3662586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63492"/>
              </p:ext>
            </p:extLst>
          </p:nvPr>
        </p:nvGraphicFramePr>
        <p:xfrm>
          <a:off x="1187625" y="1412776"/>
          <a:ext cx="6010907" cy="46283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700" kern="0" spc="0" dirty="0">
                          <a:effectLst/>
                        </a:rPr>
                        <a:t>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개발 </a:t>
                      </a:r>
                      <a:r>
                        <a:rPr lang="en-US" altLang="ko-KR" sz="900" kern="0" spc="0" dirty="0">
                          <a:effectLst/>
                        </a:rPr>
                        <a:t>/ </a:t>
                      </a:r>
                      <a:r>
                        <a:rPr lang="ko-KR" altLang="en-US" sz="900" kern="0" spc="0" dirty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</p:spTree>
    <p:extLst>
      <p:ext uri="{BB962C8B-B14F-4D97-AF65-F5344CB8AC3E}">
        <p14:creationId xmlns:p14="http://schemas.microsoft.com/office/powerpoint/2010/main" val="1377315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AC7CB3AD-0F7B-4AB1-B48B-AECC30F279A1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1651663"/>
          <a:ext cx="8364005" cy="3744404"/>
        </p:xfrm>
        <a:graphic>
          <a:graphicData uri="http://schemas.openxmlformats.org/drawingml/2006/table">
            <a:tbl>
              <a:tblPr/>
              <a:tblGrid>
                <a:gridCol w="392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81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8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17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63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48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6487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4759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647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  <a:endParaRPr lang="en-US" altLang="ko-KR" sz="1100" b="1" i="0" strike="noStrike" kern="12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090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09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auth_user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09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748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09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409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password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128</a:t>
                      </a: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비밀번호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last_login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최근 로그인한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is_superuser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tinyint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first_name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last_name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성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email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254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이메일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is_staff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tinyint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is_active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tinyint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964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date_joined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endParaRPr lang="ko-KR" altLang="en-US" sz="1100" b="1" i="0" strike="noStrike" kern="12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4066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1096D2AB-1FBF-4007-AB61-F21A21D4BC92}"/>
              </a:ext>
            </a:extLst>
          </p:cNvPr>
          <p:cNvGraphicFramePr>
            <a:graphicFrameLocks noGrp="1"/>
          </p:cNvGraphicFramePr>
          <p:nvPr/>
        </p:nvGraphicFramePr>
        <p:xfrm>
          <a:off x="148250" y="1461217"/>
          <a:ext cx="8856980" cy="1805305"/>
        </p:xfrm>
        <a:graphic>
          <a:graphicData uri="http://schemas.openxmlformats.org/drawingml/2006/table">
            <a:tbl>
              <a:tblPr/>
              <a:tblGrid>
                <a:gridCol w="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710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235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23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blink_data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23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눈깜빡임 측정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7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2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2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b_time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눈 깜빡인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8" name="표 1">
            <a:extLst>
              <a:ext uri="{FF2B5EF4-FFF2-40B4-BE49-F238E27FC236}">
                <a16:creationId xmlns:a16="http://schemas.microsoft.com/office/drawing/2014/main" id="{6F9C2FC9-DB4D-488F-B09A-116FD64CDD86}"/>
              </a:ext>
            </a:extLst>
          </p:cNvPr>
          <p:cNvGraphicFramePr>
            <a:graphicFrameLocks noGrp="1"/>
          </p:cNvGraphicFramePr>
          <p:nvPr/>
        </p:nvGraphicFramePr>
        <p:xfrm>
          <a:off x="184445" y="3571703"/>
          <a:ext cx="8856980" cy="1805305"/>
        </p:xfrm>
        <a:graphic>
          <a:graphicData uri="http://schemas.openxmlformats.org/drawingml/2006/table">
            <a:tbl>
              <a:tblPr/>
              <a:tblGrid>
                <a:gridCol w="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19710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235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23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drowsiness_data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23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졸음 감지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97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2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23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졸음 감지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71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1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1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1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5199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>
          <a:xfrm>
            <a:off x="3124200" y="6525344"/>
            <a:ext cx="2895600" cy="365125"/>
          </a:xfrm>
        </p:spPr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97EB2437-D06D-4681-8EA5-2241C9E10B11}"/>
              </a:ext>
            </a:extLst>
          </p:cNvPr>
          <p:cNvGraphicFramePr>
            <a:graphicFrameLocks noGrp="1"/>
          </p:cNvGraphicFramePr>
          <p:nvPr/>
        </p:nvGraphicFramePr>
        <p:xfrm>
          <a:off x="280160" y="1268396"/>
          <a:ext cx="8583680" cy="2455915"/>
        </p:xfrm>
        <a:graphic>
          <a:graphicData uri="http://schemas.openxmlformats.org/drawingml/2006/table">
            <a:tbl>
              <a:tblPr/>
              <a:tblGrid>
                <a:gridCol w="402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0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80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04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49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971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971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3026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3265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265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26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todo_list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26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할 일 작성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content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할 일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reg_time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해야할 일의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3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reg_date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해야할</a:t>
                      </a: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일의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aphicFrame>
        <p:nvGraphicFramePr>
          <p:cNvPr id="20" name="표 1">
            <a:extLst>
              <a:ext uri="{FF2B5EF4-FFF2-40B4-BE49-F238E27FC236}">
                <a16:creationId xmlns:a16="http://schemas.microsoft.com/office/drawing/2014/main" id="{5B134B0D-5B0B-4D27-A009-E376666C3EEB}"/>
              </a:ext>
            </a:extLst>
          </p:cNvPr>
          <p:cNvGraphicFramePr>
            <a:graphicFrameLocks noGrp="1"/>
          </p:cNvGraphicFramePr>
          <p:nvPr/>
        </p:nvGraphicFramePr>
        <p:xfrm>
          <a:off x="313938" y="3859723"/>
          <a:ext cx="8549902" cy="2687232"/>
        </p:xfrm>
        <a:graphic>
          <a:graphicData uri="http://schemas.openxmlformats.org/drawingml/2006/table">
            <a:tbl>
              <a:tblPr/>
              <a:tblGrid>
                <a:gridCol w="4008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3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276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2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74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743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21755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3936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3936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936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complete_list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3936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완료한 할 일 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content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완료한 일의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END_DATE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끝 낸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393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END_TIME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TRUE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끝 낸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3936">
                <a:tc>
                  <a:txBody>
                    <a:bodyPr/>
                    <a:lstStyle/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tid</a:t>
                      </a:r>
                      <a:endParaRPr lang="en-US" altLang="ko-KR" sz="1000" b="1" i="0" strike="noStrike" kern="12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완료된 일정의 </a:t>
                      </a:r>
                      <a:r>
                        <a:rPr lang="en-US" altLang="ko-KR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553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8297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4DA4F8EF-FC9D-449E-90EF-268AF125D3B9}"/>
              </a:ext>
            </a:extLst>
          </p:cNvPr>
          <p:cNvGraphicFramePr>
            <a:graphicFrameLocks noGrp="1"/>
          </p:cNvGraphicFramePr>
          <p:nvPr/>
        </p:nvGraphicFramePr>
        <p:xfrm>
          <a:off x="143510" y="1290127"/>
          <a:ext cx="8856980" cy="2710664"/>
        </p:xfrm>
        <a:graphic>
          <a:graphicData uri="http://schemas.openxmlformats.org/drawingml/2006/table">
            <a:tbl>
              <a:tblPr/>
              <a:tblGrid>
                <a:gridCol w="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0183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728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72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freeboard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72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게시판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1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120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제목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contents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registered_time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altLang="ko-KR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게시글을 올린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hits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조회수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274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6" name="표 1">
            <a:extLst>
              <a:ext uri="{FF2B5EF4-FFF2-40B4-BE49-F238E27FC236}">
                <a16:creationId xmlns:a16="http://schemas.microsoft.com/office/drawing/2014/main" id="{E90C812B-92EC-4396-A169-0CF71DB27DB7}"/>
              </a:ext>
            </a:extLst>
          </p:cNvPr>
          <p:cNvGraphicFramePr>
            <a:graphicFrameLocks noGrp="1"/>
          </p:cNvGraphicFramePr>
          <p:nvPr/>
        </p:nvGraphicFramePr>
        <p:xfrm>
          <a:off x="143510" y="4130121"/>
          <a:ext cx="8856980" cy="2251208"/>
        </p:xfrm>
        <a:graphic>
          <a:graphicData uri="http://schemas.openxmlformats.org/drawingml/2006/table">
            <a:tbl>
              <a:tblPr/>
              <a:tblGrid>
                <a:gridCol w="4152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37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80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817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33311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20183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728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72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comment_freeboard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72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게시판 댓글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01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</a:t>
                      </a: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게시물 </a:t>
                      </a: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created_date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altLang="ko-KR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댓글을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작성한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72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댓글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274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756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A0EA7309-79B5-4408-A94E-C2AC1B7BAF07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1376417"/>
          <a:ext cx="8449107" cy="2448216"/>
        </p:xfrm>
        <a:graphic>
          <a:graphicData uri="http://schemas.openxmlformats.org/drawingml/2006/table">
            <a:tbl>
              <a:tblPr/>
              <a:tblGrid>
                <a:gridCol w="396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97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9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35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06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06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96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4018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018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01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freeboard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401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게시판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title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120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제목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contents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registered_time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altLang="ko-KR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게시글을 올린 시간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hits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조회수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401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15" name="표 1">
            <a:extLst>
              <a:ext uri="{FF2B5EF4-FFF2-40B4-BE49-F238E27FC236}">
                <a16:creationId xmlns:a16="http://schemas.microsoft.com/office/drawing/2014/main" id="{4B90FA7C-98A8-4832-8F96-5D895F721A60}"/>
              </a:ext>
            </a:extLst>
          </p:cNvPr>
          <p:cNvGraphicFramePr>
            <a:graphicFrameLocks noGrp="1"/>
          </p:cNvGraphicFramePr>
          <p:nvPr/>
        </p:nvGraphicFramePr>
        <p:xfrm>
          <a:off x="323528" y="4076306"/>
          <a:ext cx="8449106" cy="2089000"/>
        </p:xfrm>
        <a:graphic>
          <a:graphicData uri="http://schemas.openxmlformats.org/drawingml/2006/table">
            <a:tbl>
              <a:tblPr/>
              <a:tblGrid>
                <a:gridCol w="396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97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97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19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358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7062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7062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7962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08900">
                <a:tc rowSpan="2"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데이터 수집처리 정의서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Database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Hanium_Prj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900">
                <a:tc gridSpan="2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Schema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grid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public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생성일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21.  .  .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90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 명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comment_freeboard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90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gridSpan="6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게시판 댓글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테이블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>
                        <a:defRPr/>
                      </a:pPr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 #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Column Name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Data Type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Length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Key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Null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Default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</a:t>
                      </a: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B9BD5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　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게시물 </a:t>
                      </a: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2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uid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ID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번호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created_date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datetime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altLang="ko-KR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PK</a:t>
                      </a: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댓글을</a:t>
                      </a: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작성한 날짜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comments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text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댓글 내용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890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CDE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username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varchar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150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r>
                        <a:rPr lang="en-US" altLang="ko-KR" sz="1000" b="1" i="0" strike="noStrike" kern="120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FALSE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ctr" defTabSz="508000">
                        <a:buFontTx/>
                        <a:buNone/>
                        <a:defRPr/>
                      </a:pPr>
                      <a:endParaRPr lang="ko-KR" altLang="en-US" sz="1000" b="1" i="0" strike="noStrike" kern="120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 marL="0" indent="0" algn="l" defTabSz="508000">
                        <a:buFontTx/>
                        <a:buNone/>
                        <a:defRPr/>
                      </a:pPr>
                      <a:r>
                        <a:rPr lang="ko-KR" altLang="en-US" sz="1000" b="1" i="0" strike="noStrike" kern="120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사용자 이름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rgbClr val="5F8CC3">
                          <a:alpha val="100000"/>
                        </a:srgbClr>
                      </a:solidFill>
                      <a:prstDash val="solid"/>
                      <a:round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15F97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776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7AB043D-CDC3-4913-BDD2-B8CA0D590991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1241377"/>
          <a:ext cx="8860739" cy="4553448"/>
        </p:xfrm>
        <a:graphic>
          <a:graphicData uri="http://schemas.openxmlformats.org/drawingml/2006/table">
            <a:tbl>
              <a:tblPr/>
              <a:tblGrid>
                <a:gridCol w="1278733">
                  <a:extLst>
                    <a:ext uri="{9D8B030D-6E8A-4147-A177-3AD203B41FA5}">
                      <a16:colId xmlns:a16="http://schemas.microsoft.com/office/drawing/2014/main" val="2232542027"/>
                    </a:ext>
                  </a:extLst>
                </a:gridCol>
                <a:gridCol w="2826806">
                  <a:extLst>
                    <a:ext uri="{9D8B030D-6E8A-4147-A177-3AD203B41FA5}">
                      <a16:colId xmlns:a16="http://schemas.microsoft.com/office/drawing/2014/main" val="2396104343"/>
                    </a:ext>
                  </a:extLst>
                </a:gridCol>
                <a:gridCol w="4755200">
                  <a:extLst>
                    <a:ext uri="{9D8B030D-6E8A-4147-A177-3AD203B41FA5}">
                      <a16:colId xmlns:a16="http://schemas.microsoft.com/office/drawing/2014/main" val="401915053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835788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졸음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얼굴 인식 및 눈동자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922111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졸음 인식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17734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감지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076606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졸음 해소 방법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1116825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눈 깜빡임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얼굴 인식 및 눈동자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8640514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눈동자 깜빡임 횟수 측정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865857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B-003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눈동자 깜빡임 횟수 부족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248317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안구 건조증 예방 방지법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532176"/>
                  </a:ext>
                </a:extLst>
              </a:tr>
              <a:tr h="37945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통계 서비스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졸음 통계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55820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쉬는 시간 추천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324789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경고 횟수 통계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006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EBB1C3A1-65B0-4AC3-A933-16F198079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28055"/>
              </p:ext>
            </p:extLst>
          </p:nvPr>
        </p:nvGraphicFramePr>
        <p:xfrm>
          <a:off x="107504" y="1241377"/>
          <a:ext cx="8860739" cy="4932902"/>
        </p:xfrm>
        <a:graphic>
          <a:graphicData uri="http://schemas.openxmlformats.org/drawingml/2006/table">
            <a:tbl>
              <a:tblPr/>
              <a:tblGrid>
                <a:gridCol w="1278733">
                  <a:extLst>
                    <a:ext uri="{9D8B030D-6E8A-4147-A177-3AD203B41FA5}">
                      <a16:colId xmlns:a16="http://schemas.microsoft.com/office/drawing/2014/main" val="2232542027"/>
                    </a:ext>
                  </a:extLst>
                </a:gridCol>
                <a:gridCol w="2826806">
                  <a:extLst>
                    <a:ext uri="{9D8B030D-6E8A-4147-A177-3AD203B41FA5}">
                      <a16:colId xmlns:a16="http://schemas.microsoft.com/office/drawing/2014/main" val="2396104343"/>
                    </a:ext>
                  </a:extLst>
                </a:gridCol>
                <a:gridCol w="4755200">
                  <a:extLst>
                    <a:ext uri="{9D8B030D-6E8A-4147-A177-3AD203B41FA5}">
                      <a16:colId xmlns:a16="http://schemas.microsoft.com/office/drawing/2014/main" val="401915053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835788"/>
                  </a:ext>
                </a:extLst>
              </a:tr>
              <a:tr h="379454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일간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922111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주간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817734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월간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076606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일정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111682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기타 기능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28640514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출석 체크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58658577"/>
                  </a:ext>
                </a:extLst>
              </a:tr>
              <a:tr h="37945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로그인 및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E-001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신규회원 </a:t>
                      </a:r>
                      <a:r>
                        <a:rPr lang="en-US" altLang="ko-KR" sz="1000" u="none" strike="noStrike" dirty="0">
                          <a:effectLst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</a:rPr>
                        <a:t>계정 연동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5248317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신규회원 </a:t>
                      </a:r>
                      <a:r>
                        <a:rPr lang="en-US" altLang="ko-KR" sz="1000" u="none" strike="noStrike" dirty="0">
                          <a:effectLst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4532176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E-003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로그인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1652864"/>
                  </a:ext>
                </a:extLst>
              </a:tr>
              <a:tr h="37945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자유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55820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F-002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>
                          <a:effectLst/>
                        </a:rPr>
                        <a:t>Q &amp; A </a:t>
                      </a:r>
                      <a:r>
                        <a:rPr lang="ko-KR" altLang="en-US" sz="1000" u="none" strike="noStrike" dirty="0">
                          <a:effectLst/>
                        </a:rPr>
                        <a:t>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3247895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랭킹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40066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482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360240"/>
            <a:ext cx="8670224" cy="492410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0380A833-7D7C-4932-A3A5-600223B7C885}"/>
              </a:ext>
            </a:extLst>
          </p:cNvPr>
          <p:cNvSpPr txBox="1"/>
          <p:nvPr/>
        </p:nvSpPr>
        <p:spPr>
          <a:xfrm>
            <a:off x="187802" y="1360240"/>
            <a:ext cx="1493479" cy="333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b="1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테이블 구성도</a:t>
            </a:r>
          </a:p>
        </p:txBody>
      </p:sp>
      <p:graphicFrame>
        <p:nvGraphicFramePr>
          <p:cNvPr id="270" name="표 269">
            <a:extLst>
              <a:ext uri="{FF2B5EF4-FFF2-40B4-BE49-F238E27FC236}">
                <a16:creationId xmlns:a16="http://schemas.microsoft.com/office/drawing/2014/main" id="{E7E4EDA0-F936-466F-AAA4-EBA629058FA6}"/>
              </a:ext>
            </a:extLst>
          </p:cNvPr>
          <p:cNvGraphicFramePr>
            <a:graphicFrameLocks noGrp="1"/>
          </p:cNvGraphicFramePr>
          <p:nvPr/>
        </p:nvGraphicFramePr>
        <p:xfrm>
          <a:off x="759162" y="2591777"/>
          <a:ext cx="1176996" cy="264794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66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08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0988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auth_user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first_name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last_name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last_login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is_suoeruser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is_staff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is_active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777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ko-KR" altLang="en-US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date_joined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271" name="표 270">
            <a:extLst>
              <a:ext uri="{FF2B5EF4-FFF2-40B4-BE49-F238E27FC236}">
                <a16:creationId xmlns:a16="http://schemas.microsoft.com/office/drawing/2014/main" id="{640EBFAE-C0A7-488D-A3CC-98E6142260AD}"/>
              </a:ext>
            </a:extLst>
          </p:cNvPr>
          <p:cNvGraphicFramePr>
            <a:graphicFrameLocks noGrp="1"/>
          </p:cNvGraphicFramePr>
          <p:nvPr/>
        </p:nvGraphicFramePr>
        <p:xfrm>
          <a:off x="2398751" y="1710560"/>
          <a:ext cx="1049575" cy="8949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9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821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blink_data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09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309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309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b_time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2" name="표 271">
            <a:extLst>
              <a:ext uri="{FF2B5EF4-FFF2-40B4-BE49-F238E27FC236}">
                <a16:creationId xmlns:a16="http://schemas.microsoft.com/office/drawing/2014/main" id="{4AAF6CFD-A414-4A57-AF54-CC9C970B7AF9}"/>
              </a:ext>
            </a:extLst>
          </p:cNvPr>
          <p:cNvGraphicFramePr>
            <a:graphicFrameLocks noGrp="1"/>
          </p:cNvGraphicFramePr>
          <p:nvPr/>
        </p:nvGraphicFramePr>
        <p:xfrm>
          <a:off x="2398752" y="3179004"/>
          <a:ext cx="1049574" cy="89871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9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4821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drowsiness_data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43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26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d_time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3" name="표 272">
            <a:extLst>
              <a:ext uri="{FF2B5EF4-FFF2-40B4-BE49-F238E27FC236}">
                <a16:creationId xmlns:a16="http://schemas.microsoft.com/office/drawing/2014/main" id="{59C308F0-97B5-4F98-B985-27E5264236D2}"/>
              </a:ext>
            </a:extLst>
          </p:cNvPr>
          <p:cNvGraphicFramePr>
            <a:graphicFrameLocks noGrp="1"/>
          </p:cNvGraphicFramePr>
          <p:nvPr/>
        </p:nvGraphicFramePr>
        <p:xfrm>
          <a:off x="2398751" y="4665071"/>
          <a:ext cx="1049575" cy="15405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29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340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todo_list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reg_time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6639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reg_date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274" name="표 273">
            <a:extLst>
              <a:ext uri="{FF2B5EF4-FFF2-40B4-BE49-F238E27FC236}">
                <a16:creationId xmlns:a16="http://schemas.microsoft.com/office/drawing/2014/main" id="{E9C18471-7A6D-4D8B-A6BE-F4B198DEC385}"/>
              </a:ext>
            </a:extLst>
          </p:cNvPr>
          <p:cNvGraphicFramePr>
            <a:graphicFrameLocks noGrp="1"/>
          </p:cNvGraphicFramePr>
          <p:nvPr/>
        </p:nvGraphicFramePr>
        <p:xfrm>
          <a:off x="3665349" y="4587309"/>
          <a:ext cx="1049575" cy="16535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49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7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047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complete_list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97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75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75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354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75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750" dirty="0" err="1"/>
                        <a:t>uid</a:t>
                      </a:r>
                      <a:endParaRPr lang="en-US" altLang="ko-KR" sz="7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295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75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75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295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75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75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295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75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750" dirty="0"/>
                        <a:t>END_DATE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2958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75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750" dirty="0"/>
                        <a:t>END_TIME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2958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sz="75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750" dirty="0" err="1"/>
                        <a:t>tid</a:t>
                      </a:r>
                      <a:endParaRPr lang="en-US" altLang="ko-KR" sz="75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323741"/>
                  </a:ext>
                </a:extLst>
              </a:tr>
            </a:tbl>
          </a:graphicData>
        </a:graphic>
      </p:graphicFrame>
      <p:graphicFrame>
        <p:nvGraphicFramePr>
          <p:cNvPr id="275" name="표 274">
            <a:extLst>
              <a:ext uri="{FF2B5EF4-FFF2-40B4-BE49-F238E27FC236}">
                <a16:creationId xmlns:a16="http://schemas.microsoft.com/office/drawing/2014/main" id="{B433680D-0B5D-41D8-9826-709FF9FF5ED9}"/>
              </a:ext>
            </a:extLst>
          </p:cNvPr>
          <p:cNvGraphicFramePr>
            <a:graphicFrameLocks noGrp="1"/>
          </p:cNvGraphicFramePr>
          <p:nvPr/>
        </p:nvGraphicFramePr>
        <p:xfrm>
          <a:off x="5104510" y="1788026"/>
          <a:ext cx="1512168" cy="17388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7925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freeboard</a:t>
                      </a: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910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registered_time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792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hits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6" name="표 275">
            <a:extLst>
              <a:ext uri="{FF2B5EF4-FFF2-40B4-BE49-F238E27FC236}">
                <a16:creationId xmlns:a16="http://schemas.microsoft.com/office/drawing/2014/main" id="{4D19634C-D63A-4970-93E7-CEB7FD985AE3}"/>
              </a:ext>
            </a:extLst>
          </p:cNvPr>
          <p:cNvGraphicFramePr>
            <a:graphicFrameLocks noGrp="1"/>
          </p:cNvGraphicFramePr>
          <p:nvPr/>
        </p:nvGraphicFramePr>
        <p:xfrm>
          <a:off x="5075261" y="4153858"/>
          <a:ext cx="1469409" cy="173554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61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2024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questionboard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content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87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registered_time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296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hits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277" name="표 276">
            <a:extLst>
              <a:ext uri="{FF2B5EF4-FFF2-40B4-BE49-F238E27FC236}">
                <a16:creationId xmlns:a16="http://schemas.microsoft.com/office/drawing/2014/main" id="{52D47BFE-1E25-4383-8376-86B81780265D}"/>
              </a:ext>
            </a:extLst>
          </p:cNvPr>
          <p:cNvGraphicFramePr>
            <a:graphicFrameLocks noGrp="1"/>
          </p:cNvGraphicFramePr>
          <p:nvPr/>
        </p:nvGraphicFramePr>
        <p:xfrm>
          <a:off x="7209981" y="1790732"/>
          <a:ext cx="1250451" cy="13785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86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553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comment_freeboard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>
                          <a:solidFill>
                            <a:schemeClr val="bg1"/>
                          </a:solidFill>
                        </a:rPr>
                        <a:t>freeboard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08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created_date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78" name="표 277">
            <a:extLst>
              <a:ext uri="{FF2B5EF4-FFF2-40B4-BE49-F238E27FC236}">
                <a16:creationId xmlns:a16="http://schemas.microsoft.com/office/drawing/2014/main" id="{E1154A2F-7248-41FF-94C3-D6C8D92D2E52}"/>
              </a:ext>
            </a:extLst>
          </p:cNvPr>
          <p:cNvGraphicFramePr>
            <a:graphicFrameLocks noGrp="1"/>
          </p:cNvGraphicFramePr>
          <p:nvPr/>
        </p:nvGraphicFramePr>
        <p:xfrm>
          <a:off x="7187228" y="4175550"/>
          <a:ext cx="1417220" cy="137858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09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8553">
                <a:tc grid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comment_questionboard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>
                          <a:solidFill>
                            <a:schemeClr val="bg1"/>
                          </a:solidFill>
                        </a:rPr>
                        <a:t>questionboard</a:t>
                      </a:r>
                      <a:endParaRPr lang="en-US" altLang="ko-KR" sz="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 err="1"/>
                        <a:t>uid</a:t>
                      </a:r>
                      <a:endParaRPr lang="en-US" altLang="ko-KR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username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08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PK</a:t>
                      </a:r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/>
                        <a:t>created_date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416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endParaRPr lang="en-US" altLang="ko-KR" sz="80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함초롬돋움"/>
                          <a:cs typeface="Times New Roman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altLang="ko-KR" sz="80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279" name="직선 연결선 278">
            <a:extLst>
              <a:ext uri="{FF2B5EF4-FFF2-40B4-BE49-F238E27FC236}">
                <a16:creationId xmlns:a16="http://schemas.microsoft.com/office/drawing/2014/main" id="{9A3A9E5B-48D9-48F0-A05C-0918E57BF674}"/>
              </a:ext>
            </a:extLst>
          </p:cNvPr>
          <p:cNvCxnSpPr>
            <a:cxnSpLocks/>
          </p:cNvCxnSpPr>
          <p:nvPr/>
        </p:nvCxnSpPr>
        <p:spPr>
          <a:xfrm>
            <a:off x="6594583" y="1877173"/>
            <a:ext cx="641713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0" name="직선 연결선 279">
            <a:extLst>
              <a:ext uri="{FF2B5EF4-FFF2-40B4-BE49-F238E27FC236}">
                <a16:creationId xmlns:a16="http://schemas.microsoft.com/office/drawing/2014/main" id="{C92CBE33-7131-4C03-B4F7-090493E4B422}"/>
              </a:ext>
            </a:extLst>
          </p:cNvPr>
          <p:cNvCxnSpPr>
            <a:cxnSpLocks/>
          </p:cNvCxnSpPr>
          <p:nvPr/>
        </p:nvCxnSpPr>
        <p:spPr>
          <a:xfrm>
            <a:off x="6455806" y="4313643"/>
            <a:ext cx="754175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2" name="직선 연결선 281">
            <a:extLst>
              <a:ext uri="{FF2B5EF4-FFF2-40B4-BE49-F238E27FC236}">
                <a16:creationId xmlns:a16="http://schemas.microsoft.com/office/drawing/2014/main" id="{99079907-A3A6-4CB5-A9EC-06BE289CD028}"/>
              </a:ext>
            </a:extLst>
          </p:cNvPr>
          <p:cNvCxnSpPr/>
          <p:nvPr/>
        </p:nvCxnSpPr>
        <p:spPr>
          <a:xfrm rot="16200000" flipH="1">
            <a:off x="733258" y="3350560"/>
            <a:ext cx="2993598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3" name="직선 연결선 282">
            <a:extLst>
              <a:ext uri="{FF2B5EF4-FFF2-40B4-BE49-F238E27FC236}">
                <a16:creationId xmlns:a16="http://schemas.microsoft.com/office/drawing/2014/main" id="{7E2EC0D1-195F-4F6A-9970-947A577A7FDB}"/>
              </a:ext>
            </a:extLst>
          </p:cNvPr>
          <p:cNvCxnSpPr/>
          <p:nvPr/>
        </p:nvCxnSpPr>
        <p:spPr>
          <a:xfrm>
            <a:off x="2231240" y="1859994"/>
            <a:ext cx="167511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4" name="직선 연결선 283">
            <a:extLst>
              <a:ext uri="{FF2B5EF4-FFF2-40B4-BE49-F238E27FC236}">
                <a16:creationId xmlns:a16="http://schemas.microsoft.com/office/drawing/2014/main" id="{725C1EB7-CC34-4290-9EDF-7C3CBA1B5E2E}"/>
              </a:ext>
            </a:extLst>
          </p:cNvPr>
          <p:cNvCxnSpPr/>
          <p:nvPr/>
        </p:nvCxnSpPr>
        <p:spPr>
          <a:xfrm rot="10800000">
            <a:off x="2231240" y="4853592"/>
            <a:ext cx="167512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5" name="직선 연결선 284">
            <a:extLst>
              <a:ext uri="{FF2B5EF4-FFF2-40B4-BE49-F238E27FC236}">
                <a16:creationId xmlns:a16="http://schemas.microsoft.com/office/drawing/2014/main" id="{4F70F194-45E4-43E0-A1E1-2E71CE11D7A2}"/>
              </a:ext>
            </a:extLst>
          </p:cNvPr>
          <p:cNvCxnSpPr/>
          <p:nvPr/>
        </p:nvCxnSpPr>
        <p:spPr>
          <a:xfrm>
            <a:off x="2231240" y="3290118"/>
            <a:ext cx="167511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6" name="직선 연결선 285">
            <a:extLst>
              <a:ext uri="{FF2B5EF4-FFF2-40B4-BE49-F238E27FC236}">
                <a16:creationId xmlns:a16="http://schemas.microsoft.com/office/drawing/2014/main" id="{72A3CC9B-7924-4A84-9906-36969D6C1091}"/>
              </a:ext>
            </a:extLst>
          </p:cNvPr>
          <p:cNvCxnSpPr>
            <a:cxnSpLocks/>
          </p:cNvCxnSpPr>
          <p:nvPr/>
        </p:nvCxnSpPr>
        <p:spPr>
          <a:xfrm>
            <a:off x="1949734" y="2739698"/>
            <a:ext cx="274456" cy="0"/>
          </a:xfrm>
          <a:prstGeom prst="lin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7" name="연결선: 꺾임 286">
            <a:extLst>
              <a:ext uri="{FF2B5EF4-FFF2-40B4-BE49-F238E27FC236}">
                <a16:creationId xmlns:a16="http://schemas.microsoft.com/office/drawing/2014/main" id="{24D253D6-0675-49FD-B7B8-2700899D9D18}"/>
              </a:ext>
            </a:extLst>
          </p:cNvPr>
          <p:cNvCxnSpPr>
            <a:cxnSpLocks/>
          </p:cNvCxnSpPr>
          <p:nvPr/>
        </p:nvCxnSpPr>
        <p:spPr>
          <a:xfrm flipV="1">
            <a:off x="2234646" y="1982889"/>
            <a:ext cx="2869864" cy="883123"/>
          </a:xfrm>
          <a:prstGeom prst="bentConnector3">
            <a:avLst>
              <a:gd name="adj1" fmla="val 65110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cxnSp>
        <p:nvCxnSpPr>
          <p:cNvPr id="288" name="연결선: 꺾임 287">
            <a:extLst>
              <a:ext uri="{FF2B5EF4-FFF2-40B4-BE49-F238E27FC236}">
                <a16:creationId xmlns:a16="http://schemas.microsoft.com/office/drawing/2014/main" id="{AD713306-0239-4271-B570-F8AEA74E5183}"/>
              </a:ext>
            </a:extLst>
          </p:cNvPr>
          <p:cNvCxnSpPr>
            <a:cxnSpLocks/>
          </p:cNvCxnSpPr>
          <p:nvPr/>
        </p:nvCxnSpPr>
        <p:spPr>
          <a:xfrm flipV="1">
            <a:off x="2243428" y="4251352"/>
            <a:ext cx="2861082" cy="90969"/>
          </a:xfrm>
          <a:prstGeom prst="bentConnector3">
            <a:avLst>
              <a:gd name="adj1" fmla="val 66145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289" name="TextBox 288">
            <a:extLst>
              <a:ext uri="{FF2B5EF4-FFF2-40B4-BE49-F238E27FC236}">
                <a16:creationId xmlns:a16="http://schemas.microsoft.com/office/drawing/2014/main" id="{B52A15C4-C497-407D-9A96-BE5ECA450E2F}"/>
              </a:ext>
            </a:extLst>
          </p:cNvPr>
          <p:cNvSpPr txBox="1"/>
          <p:nvPr/>
        </p:nvSpPr>
        <p:spPr>
          <a:xfrm>
            <a:off x="1857453" y="2480022"/>
            <a:ext cx="23691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1</a:t>
            </a:r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87BBC45D-548C-43A8-B1E2-D8557075A289}"/>
              </a:ext>
            </a:extLst>
          </p:cNvPr>
          <p:cNvSpPr txBox="1"/>
          <p:nvPr/>
        </p:nvSpPr>
        <p:spPr>
          <a:xfrm>
            <a:off x="2163706" y="1630943"/>
            <a:ext cx="23783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D6EE3F9E-643D-43C5-B022-5FB8D96C537C}"/>
              </a:ext>
            </a:extLst>
          </p:cNvPr>
          <p:cNvSpPr txBox="1"/>
          <p:nvPr/>
        </p:nvSpPr>
        <p:spPr>
          <a:xfrm>
            <a:off x="2171577" y="3058171"/>
            <a:ext cx="23691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2" name="TextBox 291">
            <a:extLst>
              <a:ext uri="{FF2B5EF4-FFF2-40B4-BE49-F238E27FC236}">
                <a16:creationId xmlns:a16="http://schemas.microsoft.com/office/drawing/2014/main" id="{77B5DD60-DC26-4F09-AAAA-E1C8CCD1C8AF}"/>
              </a:ext>
            </a:extLst>
          </p:cNvPr>
          <p:cNvSpPr txBox="1"/>
          <p:nvPr/>
        </p:nvSpPr>
        <p:spPr>
          <a:xfrm>
            <a:off x="2184065" y="4585477"/>
            <a:ext cx="23783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7FA29DCE-7EDA-4390-A47B-F0AA4747F13D}"/>
              </a:ext>
            </a:extLst>
          </p:cNvPr>
          <p:cNvSpPr txBox="1"/>
          <p:nvPr/>
        </p:nvSpPr>
        <p:spPr>
          <a:xfrm>
            <a:off x="4839318" y="1707566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94C47D5F-D23B-4283-9624-9146A60AA2BF}"/>
              </a:ext>
            </a:extLst>
          </p:cNvPr>
          <p:cNvSpPr txBox="1"/>
          <p:nvPr/>
        </p:nvSpPr>
        <p:spPr>
          <a:xfrm>
            <a:off x="4782911" y="3971778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8435EC73-D59B-42A5-8A7D-3BF37297BFDA}"/>
              </a:ext>
            </a:extLst>
          </p:cNvPr>
          <p:cNvSpPr txBox="1"/>
          <p:nvPr/>
        </p:nvSpPr>
        <p:spPr>
          <a:xfrm>
            <a:off x="6537159" y="1621420"/>
            <a:ext cx="237838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1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C3836FEB-B7A7-4789-BB2B-741B5DABAC1F}"/>
              </a:ext>
            </a:extLst>
          </p:cNvPr>
          <p:cNvSpPr txBox="1"/>
          <p:nvPr/>
        </p:nvSpPr>
        <p:spPr>
          <a:xfrm>
            <a:off x="6460370" y="4043794"/>
            <a:ext cx="239377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1</a:t>
            </a: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74042EF7-3843-4300-BDD9-FE77C7575459}"/>
              </a:ext>
            </a:extLst>
          </p:cNvPr>
          <p:cNvSpPr txBox="1"/>
          <p:nvPr/>
        </p:nvSpPr>
        <p:spPr>
          <a:xfrm>
            <a:off x="6968161" y="1615861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65229C4D-310F-491D-A088-E52245A70731}"/>
              </a:ext>
            </a:extLst>
          </p:cNvPr>
          <p:cNvSpPr txBox="1"/>
          <p:nvPr/>
        </p:nvSpPr>
        <p:spPr>
          <a:xfrm>
            <a:off x="6931080" y="4049933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831DE986-D0A2-456A-995E-7F7691416C31}"/>
              </a:ext>
            </a:extLst>
          </p:cNvPr>
          <p:cNvCxnSpPr>
            <a:cxnSpLocks/>
            <a:endCxn id="274" idx="0"/>
          </p:cNvCxnSpPr>
          <p:nvPr/>
        </p:nvCxnSpPr>
        <p:spPr>
          <a:xfrm>
            <a:off x="2224190" y="4455405"/>
            <a:ext cx="1965946" cy="131904"/>
          </a:xfrm>
          <a:prstGeom prst="bentConnector2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B4B9D26-B441-4135-B0B1-AFDA0BFD3DEA}"/>
              </a:ext>
            </a:extLst>
          </p:cNvPr>
          <p:cNvSpPr txBox="1"/>
          <p:nvPr/>
        </p:nvSpPr>
        <p:spPr>
          <a:xfrm>
            <a:off x="4158248" y="4336182"/>
            <a:ext cx="288036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300" dirty="0">
                <a:solidFill>
                  <a:prstClr val="black"/>
                </a:solidFill>
                <a:latin typeface="함초롬돋움"/>
                <a:ea typeface="함초롬돋움" panose="020B0604000101010101" pitchFamily="50" charset="-127"/>
                <a:cs typeface="Times New Roman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044386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7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360241"/>
            <a:ext cx="8670224" cy="46461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_x487562672">
            <a:extLst>
              <a:ext uri="{FF2B5EF4-FFF2-40B4-BE49-F238E27FC236}">
                <a16:creationId xmlns:a16="http://schemas.microsoft.com/office/drawing/2014/main" id="{4A5DC6F7-FE52-4053-BA16-D41C0B8841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417" y="1576346"/>
            <a:ext cx="1718616" cy="18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&lt;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auth_user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테이블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&gt;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_x487555616">
            <a:extLst>
              <a:ext uri="{FF2B5EF4-FFF2-40B4-BE49-F238E27FC236}">
                <a16:creationId xmlns:a16="http://schemas.microsoft.com/office/drawing/2014/main" id="{EFC5C8F6-E67B-4484-9F8A-B5F5E5FF5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02" y="1782875"/>
            <a:ext cx="2658212" cy="1579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_x448375256">
            <a:extLst>
              <a:ext uri="{FF2B5EF4-FFF2-40B4-BE49-F238E27FC236}">
                <a16:creationId xmlns:a16="http://schemas.microsoft.com/office/drawing/2014/main" id="{E126E6F8-D5A3-4B65-BF70-91EEEE7733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916" y="3683291"/>
            <a:ext cx="1718616" cy="18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&lt;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blink_data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테이블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&gt;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" name="_x448381520">
            <a:extLst>
              <a:ext uri="{FF2B5EF4-FFF2-40B4-BE49-F238E27FC236}">
                <a16:creationId xmlns:a16="http://schemas.microsoft.com/office/drawing/2014/main" id="{48FDFF3C-172D-483D-BEA7-4C993448F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02" y="3944697"/>
            <a:ext cx="2648671" cy="54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_x448383608">
            <a:extLst>
              <a:ext uri="{FF2B5EF4-FFF2-40B4-BE49-F238E27FC236}">
                <a16:creationId xmlns:a16="http://schemas.microsoft.com/office/drawing/2014/main" id="{DDDD28EC-BF76-4CA3-8B86-ACA0659EC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432" y="4756570"/>
            <a:ext cx="1718616" cy="189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&lt;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drowsiness_data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테이블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&gt;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_x448385480">
            <a:extLst>
              <a:ext uri="{FF2B5EF4-FFF2-40B4-BE49-F238E27FC236}">
                <a16:creationId xmlns:a16="http://schemas.microsoft.com/office/drawing/2014/main" id="{4E3FC7F1-D4AA-44E6-91A8-4C5B738E8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55" y="5024521"/>
            <a:ext cx="2631272" cy="54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_x489221720">
            <a:extLst>
              <a:ext uri="{FF2B5EF4-FFF2-40B4-BE49-F238E27FC236}">
                <a16:creationId xmlns:a16="http://schemas.microsoft.com/office/drawing/2014/main" id="{FDA5D8DE-C8F6-4C33-ACE9-0E3AD2F656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7506" y="1561397"/>
            <a:ext cx="1718616" cy="18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&lt;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todo_list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테이블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&gt;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_x489222512">
            <a:extLst>
              <a:ext uri="{FF2B5EF4-FFF2-40B4-BE49-F238E27FC236}">
                <a16:creationId xmlns:a16="http://schemas.microsoft.com/office/drawing/2014/main" id="{72FF9F21-B12A-41EF-A51E-3E8A3F86EA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580" y="3079252"/>
            <a:ext cx="1575855" cy="2486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&lt;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complete_list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테이블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&gt;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8" name="_x489224600">
            <a:extLst>
              <a:ext uri="{FF2B5EF4-FFF2-40B4-BE49-F238E27FC236}">
                <a16:creationId xmlns:a16="http://schemas.microsoft.com/office/drawing/2014/main" id="{C2D9AD64-A9EF-416B-8A23-4E5887D20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960" y="1776465"/>
            <a:ext cx="2806116" cy="97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_x489222656">
            <a:extLst>
              <a:ext uri="{FF2B5EF4-FFF2-40B4-BE49-F238E27FC236}">
                <a16:creationId xmlns:a16="http://schemas.microsoft.com/office/drawing/2014/main" id="{BD806D7D-6353-43F8-80F7-FA5DAC4CC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3480" y="4535897"/>
            <a:ext cx="1563768" cy="248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&lt;freeboard 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테이블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&gt;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2" name="_x489223592">
            <a:extLst>
              <a:ext uri="{FF2B5EF4-FFF2-40B4-BE49-F238E27FC236}">
                <a16:creationId xmlns:a16="http://schemas.microsoft.com/office/drawing/2014/main" id="{ADEEA60C-86BA-4366-ABCF-74D36A9F0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5" y="4737395"/>
            <a:ext cx="2735452" cy="107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D332E06-4948-4E9A-84A1-22842DB12DC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8676"/>
          <a:stretch/>
        </p:blipFill>
        <p:spPr>
          <a:xfrm>
            <a:off x="3275856" y="3288044"/>
            <a:ext cx="2735452" cy="1052950"/>
          </a:xfrm>
          <a:prstGeom prst="rect">
            <a:avLst/>
          </a:prstGeom>
        </p:spPr>
      </p:pic>
      <p:sp>
        <p:nvSpPr>
          <p:cNvPr id="34" name="_x448380584">
            <a:extLst>
              <a:ext uri="{FF2B5EF4-FFF2-40B4-BE49-F238E27FC236}">
                <a16:creationId xmlns:a16="http://schemas.microsoft.com/office/drawing/2014/main" id="{7B889E41-9273-43FC-B5FC-B3931F50E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9569" y="1595833"/>
            <a:ext cx="1587288" cy="186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&lt;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questionboard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테이블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&gt;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5" name="_x448820104">
            <a:extLst>
              <a:ext uri="{FF2B5EF4-FFF2-40B4-BE49-F238E27FC236}">
                <a16:creationId xmlns:a16="http://schemas.microsoft.com/office/drawing/2014/main" id="{9EDB1689-DC2D-40DE-A5E6-8932AE5C6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822" y="1807072"/>
            <a:ext cx="2532176" cy="100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_x448818448">
            <a:extLst>
              <a:ext uri="{FF2B5EF4-FFF2-40B4-BE49-F238E27FC236}">
                <a16:creationId xmlns:a16="http://schemas.microsoft.com/office/drawing/2014/main" id="{0B3C30EE-4A74-45FE-B19E-BA6192A5F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0476" y="3066050"/>
            <a:ext cx="1898815" cy="218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&lt;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comment_freeboard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테이블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&gt;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7" name="_x448822120">
            <a:extLst>
              <a:ext uri="{FF2B5EF4-FFF2-40B4-BE49-F238E27FC236}">
                <a16:creationId xmlns:a16="http://schemas.microsoft.com/office/drawing/2014/main" id="{A054E317-DE83-4719-A9E3-1AB8658DD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729" y="3280252"/>
            <a:ext cx="2532624" cy="77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_x448820824">
            <a:extLst>
              <a:ext uri="{FF2B5EF4-FFF2-40B4-BE49-F238E27FC236}">
                <a16:creationId xmlns:a16="http://schemas.microsoft.com/office/drawing/2014/main" id="{1E05E887-C829-4CD2-B11B-BDCBD0AE9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7400" y="4230491"/>
            <a:ext cx="2055423" cy="111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&lt;</a:t>
            </a:r>
            <a:r>
              <a:rPr kumimoji="0" lang="en-US" altLang="ko-KR" sz="9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comment_questionboard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 </a:t>
            </a:r>
            <a:r>
              <a:rPr kumimoji="0" lang="ko-KR" altLang="en-US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테이블</a:t>
            </a:r>
            <a:r>
              <a:rPr kumimoji="0" lang="en-US" altLang="ko-KR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함초롬돋움" panose="020B0604000101010101" pitchFamily="50" charset="-127"/>
                <a:ea typeface="함초롬돋움" panose="020B0604000101010101" pitchFamily="50" charset="-127"/>
              </a:rPr>
              <a:t>&gt;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9" name="_x448823128">
            <a:extLst>
              <a:ext uri="{FF2B5EF4-FFF2-40B4-BE49-F238E27FC236}">
                <a16:creationId xmlns:a16="http://schemas.microsoft.com/office/drawing/2014/main" id="{53442734-F26E-42DF-8235-FD18160A3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949" y="4458962"/>
            <a:ext cx="2532176" cy="66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316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-37707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2" name="제목 12">
            <a:extLst>
              <a:ext uri="{FF2B5EF4-FFF2-40B4-BE49-F238E27FC236}">
                <a16:creationId xmlns:a16="http://schemas.microsoft.com/office/drawing/2014/main" id="{CF2D5A80-2C83-4960-9DAF-4EEFAF044249}"/>
              </a:ext>
            </a:extLst>
          </p:cNvPr>
          <p:cNvSpPr txBox="1">
            <a:spLocks/>
          </p:cNvSpPr>
          <p:nvPr/>
        </p:nvSpPr>
        <p:spPr>
          <a:xfrm>
            <a:off x="23996" y="581625"/>
            <a:ext cx="3180214" cy="3270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영상처리 및 감지            </a:t>
            </a:r>
            <a:endParaRPr lang="en-US" altLang="ko-KR" sz="1500" b="1" dirty="0">
              <a:solidFill>
                <a:schemeClr val="bg1"/>
              </a:solidFill>
              <a:latin typeface="+mn-ea"/>
              <a:ea typeface="맑은 고딕" charset="0"/>
            </a:endParaRPr>
          </a:p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                     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함수 호출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(1)</a:t>
            </a:r>
            <a:endParaRPr lang="ko-KR" altLang="en-US" sz="1500" b="1" dirty="0">
              <a:solidFill>
                <a:schemeClr val="bg1"/>
              </a:solidFill>
              <a:latin typeface="+mn-ea"/>
              <a:ea typeface="맑은 고딕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C1395AD-A4AA-404C-95E0-9E2AD9CA0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289050"/>
            <a:ext cx="8568952" cy="49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232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89D57C7-B633-4452-820C-DF6CE3CE1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820126"/>
              </p:ext>
            </p:extLst>
          </p:nvPr>
        </p:nvGraphicFramePr>
        <p:xfrm>
          <a:off x="108477" y="1340768"/>
          <a:ext cx="8957285" cy="51381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61800">
                  <a:extLst>
                    <a:ext uri="{9D8B030D-6E8A-4147-A177-3AD203B41FA5}">
                      <a16:colId xmlns:a16="http://schemas.microsoft.com/office/drawing/2014/main" val="1722848505"/>
                    </a:ext>
                  </a:extLst>
                </a:gridCol>
                <a:gridCol w="1078888">
                  <a:extLst>
                    <a:ext uri="{9D8B030D-6E8A-4147-A177-3AD203B41FA5}">
                      <a16:colId xmlns:a16="http://schemas.microsoft.com/office/drawing/2014/main" val="3132745418"/>
                    </a:ext>
                  </a:extLst>
                </a:gridCol>
                <a:gridCol w="1714513">
                  <a:extLst>
                    <a:ext uri="{9D8B030D-6E8A-4147-A177-3AD203B41FA5}">
                      <a16:colId xmlns:a16="http://schemas.microsoft.com/office/drawing/2014/main" val="3863465749"/>
                    </a:ext>
                  </a:extLst>
                </a:gridCol>
                <a:gridCol w="2601042">
                  <a:extLst>
                    <a:ext uri="{9D8B030D-6E8A-4147-A177-3AD203B41FA5}">
                      <a16:colId xmlns:a16="http://schemas.microsoft.com/office/drawing/2014/main" val="3913461133"/>
                    </a:ext>
                  </a:extLst>
                </a:gridCol>
                <a:gridCol w="2601042">
                  <a:extLst>
                    <a:ext uri="{9D8B030D-6E8A-4147-A177-3AD203B41FA5}">
                      <a16:colId xmlns:a16="http://schemas.microsoft.com/office/drawing/2014/main" val="2347697667"/>
                    </a:ext>
                  </a:extLst>
                </a:gridCol>
              </a:tblGrid>
              <a:tr h="255296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요구사항</a:t>
                      </a:r>
                      <a:r>
                        <a:rPr lang="en-US" sz="1000" u="none" strike="noStrike" dirty="0">
                          <a:effectLst/>
                        </a:rPr>
                        <a:t>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요구사항명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기능</a:t>
                      </a:r>
                      <a:r>
                        <a:rPr lang="en-US" sz="1000" u="none" strike="noStrike" dirty="0">
                          <a:effectLst/>
                        </a:rPr>
                        <a:t>ID</a:t>
                      </a:r>
                      <a:endParaRPr 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 err="1">
                          <a:effectLst/>
                        </a:rPr>
                        <a:t>기능명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세부사항</a:t>
                      </a:r>
                      <a:endParaRPr lang="ko-KR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583817"/>
                  </a:ext>
                </a:extLst>
              </a:tr>
              <a:tr h="17019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졸음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얼굴 인식 및 눈동자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얼굴을 인식하고 눈부분을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791959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졸음 인식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눈 감김 지속시간을 측정하여 졸음을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0049671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A-003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감지 알림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졸음 감지 시 음성 </a:t>
                      </a:r>
                      <a:r>
                        <a:rPr lang="en-US" altLang="ko-KR" sz="1000" u="none" strike="noStrike" dirty="0">
                          <a:effectLst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</a:rPr>
                        <a:t>경고음을 통해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0506517"/>
                  </a:ext>
                </a:extLst>
              </a:tr>
              <a:tr h="24222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A-004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졸음 해소 방법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이미지 및 관련 링크를 통해 졸음 해소 스트레칭 방법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2650798"/>
                  </a:ext>
                </a:extLst>
              </a:tr>
              <a:tr h="170198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눈 깜빡임 감지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얼굴 인식 및 눈동자 검출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* 얼굴을 인식하고 눈부분을 검출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170568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B-002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>
                          <a:effectLst/>
                        </a:rPr>
                        <a:t>눈동자 깜빡임 횟수 측정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>
                          <a:effectLst/>
                        </a:rPr>
                        <a:t>* </a:t>
                      </a:r>
                      <a:r>
                        <a:rPr lang="en-US" altLang="ko-KR" sz="1000" u="none" strike="noStrike">
                          <a:effectLst/>
                        </a:rPr>
                        <a:t>1</a:t>
                      </a:r>
                      <a:r>
                        <a:rPr lang="ko-KR" altLang="en-US" sz="1000" u="none" strike="noStrike">
                          <a:effectLst/>
                        </a:rPr>
                        <a:t>분 동안의 눈 깜빡임 횟수를 측정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029850"/>
                  </a:ext>
                </a:extLst>
              </a:tr>
              <a:tr h="3066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B-003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눈동자 깜빡임 횟수 부족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</a:t>
                      </a:r>
                      <a:r>
                        <a:rPr lang="en-US" altLang="ko-KR" sz="1000" u="none" strike="noStrike" dirty="0">
                          <a:effectLst/>
                        </a:rPr>
                        <a:t>1</a:t>
                      </a:r>
                      <a:r>
                        <a:rPr lang="ko-KR" altLang="en-US" sz="1000" u="none" strike="noStrike" dirty="0">
                          <a:effectLst/>
                        </a:rPr>
                        <a:t>분동안의 눈 깜빡임 횟수가 권장 기준치보다 미만이면 음성으로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805858"/>
                  </a:ext>
                </a:extLst>
              </a:tr>
              <a:tr h="3066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B-004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안구 건조증 예방 방지법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영상 </a:t>
                      </a:r>
                      <a:r>
                        <a:rPr lang="en-US" altLang="ko-KR" sz="1000" u="none" strike="noStrike" dirty="0">
                          <a:effectLst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</a:rPr>
                        <a:t>이미지 </a:t>
                      </a:r>
                      <a:r>
                        <a:rPr lang="en-US" altLang="ko-KR" sz="1000" u="none" strike="noStrike" dirty="0">
                          <a:effectLst/>
                        </a:rPr>
                        <a:t>/ </a:t>
                      </a:r>
                      <a:r>
                        <a:rPr lang="ko-KR" altLang="en-US" sz="1000" u="none" strike="noStrike" dirty="0">
                          <a:effectLst/>
                        </a:rPr>
                        <a:t>관련 링크를 통해 안구 건조증 예방 방법 제시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7295547"/>
                  </a:ext>
                </a:extLst>
              </a:tr>
              <a:tr h="306682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C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</a:rPr>
                        <a:t>통계 서비스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졸음 통계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u="none" strike="noStrike" dirty="0">
                          <a:effectLst/>
                        </a:rPr>
                        <a:t>* </a:t>
                      </a:r>
                      <a:r>
                        <a:rPr lang="ko-KR" altLang="en-US" sz="1000" u="none" strike="noStrike" dirty="0">
                          <a:effectLst/>
                        </a:rPr>
                        <a:t>기간별로 졸음이 감지된 시간대에 대한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u="none" strike="noStrike" dirty="0">
                          <a:effectLst/>
                        </a:rPr>
                        <a:t>통계 제공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5417210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쉬는 시간 추천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졸음 통계를 기반으로 쉬는 시간 추천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192206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C-003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경고 횟수 통계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눈 깜빡임 권장 횟수 관련 통계 제공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7294486"/>
                  </a:ext>
                </a:extLst>
              </a:tr>
              <a:tr h="170198"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</a:rPr>
                        <a:t>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일일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사용자의 일일 일정 관리 지원</a:t>
                      </a:r>
                      <a:endParaRPr lang="en-US" altLang="ko-KR" sz="1000" u="none" strike="noStrike" dirty="0">
                        <a:effectLst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4490192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D-002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주간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사용자의 주간 일정 관리 지원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4941415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월간 투두리스트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사용자의 월간 일정 관리 지원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614206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D-004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일정 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en-US" altLang="ko-KR" sz="1000" u="none" strike="noStrike" dirty="0">
                          <a:effectLst/>
                        </a:rPr>
                        <a:t>* </a:t>
                      </a:r>
                      <a:r>
                        <a:rPr lang="ko-KR" altLang="en-US" sz="1000" u="none" strike="noStrike" dirty="0">
                          <a:effectLst/>
                        </a:rPr>
                        <a:t>투두리스트를 기반으로 사용자의 일정을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marL="0" indent="0" algn="l" fontAlgn="b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u="none" strike="noStrike" dirty="0">
                          <a:effectLst/>
                        </a:rPr>
                        <a:t>알림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26904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D-005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기타 기능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스톱워치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시계</a:t>
                      </a:r>
                      <a:r>
                        <a:rPr lang="en-US" altLang="ko-KR" sz="1000" u="none" strike="noStrike" dirty="0">
                          <a:effectLst/>
                        </a:rPr>
                        <a:t> </a:t>
                      </a:r>
                      <a:r>
                        <a:rPr lang="ko-KR" altLang="en-US" sz="1000" u="none" strike="noStrike" dirty="0">
                          <a:effectLst/>
                        </a:rPr>
                        <a:t>및 완료</a:t>
                      </a:r>
                      <a:r>
                        <a:rPr lang="en-US" altLang="ko-KR" sz="1000" u="none" strike="noStrike" dirty="0">
                          <a:effectLst/>
                        </a:rPr>
                        <a:t>, </a:t>
                      </a:r>
                      <a:r>
                        <a:rPr lang="ko-KR" altLang="en-US" sz="1000" u="none" strike="noStrike" dirty="0">
                          <a:effectLst/>
                        </a:rPr>
                        <a:t>미완료 일정 확인 기능 제공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1228197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D-006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출석 체크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사용자들의 방문 기록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3677912"/>
                  </a:ext>
                </a:extLst>
              </a:tr>
              <a:tr h="170198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E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로그인 및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E-001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신규회원 </a:t>
                      </a:r>
                      <a:r>
                        <a:rPr lang="en-US" altLang="ko-KR" sz="1000" u="none" strike="noStrike" dirty="0">
                          <a:effectLst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</a:rPr>
                        <a:t>계정 연동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계정 연동을 통한 회원 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828493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E-002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신규회원 </a:t>
                      </a:r>
                      <a:r>
                        <a:rPr lang="en-US" altLang="ko-KR" sz="1000" u="none" strike="noStrike" dirty="0">
                          <a:effectLst/>
                        </a:rPr>
                        <a:t>- </a:t>
                      </a:r>
                      <a:r>
                        <a:rPr lang="ko-KR" altLang="en-US" sz="1000" u="none" strike="noStrike" dirty="0">
                          <a:effectLst/>
                        </a:rPr>
                        <a:t>회원가입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페이지 회원 가입을 통한 회원 가입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289116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>
                          <a:effectLst/>
                        </a:rPr>
                        <a:t>E-003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로그인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기존 회원 로그인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7428989"/>
                  </a:ext>
                </a:extLst>
              </a:tr>
              <a:tr h="104800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</a:rPr>
                        <a:t>F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</a:rPr>
                        <a:t>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F-001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자유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사용자들이 자유롭게 소통 가능한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529699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F-002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000" u="none" strike="noStrike" dirty="0">
                          <a:effectLst/>
                        </a:rPr>
                        <a:t>Q &amp; A </a:t>
                      </a:r>
                      <a:r>
                        <a:rPr lang="ko-KR" altLang="en-US" sz="1000" u="none" strike="noStrike" dirty="0">
                          <a:effectLst/>
                        </a:rPr>
                        <a:t>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사용자들과 개발자들의 소통 공간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8550227"/>
                  </a:ext>
                </a:extLst>
              </a:tr>
              <a:tr h="1701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u="none" strike="noStrike" dirty="0">
                          <a:effectLst/>
                        </a:rPr>
                        <a:t>F-003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000" u="none" strike="noStrike" dirty="0">
                          <a:effectLst/>
                        </a:rPr>
                        <a:t>랭킹 게시판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* 사용자별 투두리스트를 기반으로 완료된  </a:t>
                      </a:r>
                      <a:endParaRPr lang="en-US" altLang="ko-KR" sz="1000" u="none" strike="noStrike" dirty="0">
                        <a:effectLst/>
                      </a:endParaRPr>
                    </a:p>
                    <a:p>
                      <a:pPr algn="l" fontAlgn="b"/>
                      <a:r>
                        <a:rPr lang="ko-KR" altLang="en-US" sz="1000" u="none" strike="noStrike" dirty="0">
                          <a:effectLst/>
                        </a:rPr>
                        <a:t>일정의 비율과 그에 따른 순위 확인 공간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5486" marR="5486" marT="5486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1383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246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sp>
        <p:nvSpPr>
          <p:cNvPr id="12" name="제목 12">
            <a:extLst>
              <a:ext uri="{FF2B5EF4-FFF2-40B4-BE49-F238E27FC236}">
                <a16:creationId xmlns:a16="http://schemas.microsoft.com/office/drawing/2014/main" id="{43F74605-949E-4D75-A9C4-5229CD8FC2DF}"/>
              </a:ext>
            </a:extLst>
          </p:cNvPr>
          <p:cNvSpPr txBox="1">
            <a:spLocks/>
          </p:cNvSpPr>
          <p:nvPr/>
        </p:nvSpPr>
        <p:spPr>
          <a:xfrm>
            <a:off x="23996" y="635635"/>
            <a:ext cx="3180214" cy="32709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영상처리 및 감지            </a:t>
            </a:r>
            <a:endParaRPr lang="en-US" altLang="ko-KR" sz="1500" b="1" dirty="0">
              <a:solidFill>
                <a:schemeClr val="bg1"/>
              </a:solidFill>
              <a:latin typeface="+mn-ea"/>
              <a:ea typeface="맑은 고딕" charset="0"/>
            </a:endParaRPr>
          </a:p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                      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함수 호출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(2)</a:t>
            </a:r>
            <a:endParaRPr lang="ko-KR" altLang="en-US" sz="1500" b="1" dirty="0">
              <a:solidFill>
                <a:schemeClr val="bg1"/>
              </a:solidFill>
              <a:latin typeface="+mn-ea"/>
              <a:ea typeface="맑은 고딕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7A4B7F-573A-4CA0-802C-7FCA0AAE5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280016"/>
            <a:ext cx="8496944" cy="502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212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99551" y="633095"/>
            <a:ext cx="3176414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눈동자 검출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5C5EF5-B62E-41B4-81C7-DCD57B2FD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289050"/>
            <a:ext cx="8496943" cy="497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953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07503" y="692785"/>
            <a:ext cx="3168461" cy="2971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7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졸음 감지</a:t>
            </a:r>
            <a:endParaRPr lang="ko-KR" altLang="en-US" sz="17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4032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F5F5F06-96B4-4C5C-A36B-A1C00E08E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64" y="1297588"/>
            <a:ext cx="8417007" cy="496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952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13017" y="680402"/>
            <a:ext cx="3456385" cy="389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6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6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6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6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6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졸음 감지 알림</a:t>
            </a:r>
            <a:endParaRPr lang="ko-KR" altLang="en-US" sz="16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1"/>
            <a:ext cx="8740775" cy="3391006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541A16C-B3F5-4817-9812-C63856A20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697" y="1295779"/>
            <a:ext cx="8535775" cy="323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609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5496" y="590838"/>
            <a:ext cx="3240469" cy="389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깜빡임 횟수 측정</a:t>
            </a:r>
            <a:endParaRPr lang="ko-KR" altLang="en-US" sz="15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092699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E3A9A9-80FA-4A9C-AB31-E1C0E70F0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637" y="1291432"/>
            <a:ext cx="8537835" cy="480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639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5496" y="590838"/>
            <a:ext cx="3240469" cy="389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깜빡임 횟수 부족</a:t>
            </a:r>
            <a:endParaRPr lang="en-US" altLang="ko-KR" sz="1500" b="1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                       </a:t>
            </a:r>
            <a:r>
              <a:rPr lang="ko-KR" altLang="en-US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알림</a:t>
            </a:r>
            <a:endParaRPr lang="ko-KR" altLang="en-US" sz="15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1"/>
            <a:ext cx="8740775" cy="5164454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88DA9A-6DBB-46E4-9836-EF9B00291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24" y="1259205"/>
            <a:ext cx="8568952" cy="5005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67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5496" y="590838"/>
            <a:ext cx="3240469" cy="389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웹소켓</a:t>
            </a:r>
            <a:r>
              <a:rPr lang="ko-KR" altLang="en-US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통신</a:t>
            </a:r>
            <a:r>
              <a:rPr lang="en-US" altLang="ko-KR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(1)</a:t>
            </a:r>
            <a:endParaRPr lang="ko-KR" altLang="en-US" sz="15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1"/>
            <a:ext cx="8740775" cy="4155922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D6A097-60B1-4CCB-90FF-19BCCC8CD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741" y="1289051"/>
            <a:ext cx="8579731" cy="401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80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5496" y="590838"/>
            <a:ext cx="3240469" cy="389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웹소켓</a:t>
            </a:r>
            <a:r>
              <a:rPr lang="ko-KR" altLang="en-US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통신</a:t>
            </a:r>
            <a:r>
              <a:rPr lang="en-US" altLang="ko-KR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(2)</a:t>
            </a:r>
            <a:endParaRPr lang="ko-KR" altLang="en-US" sz="15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4876635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8EB794F-D38D-4C04-8BC0-1C5FEDC69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22" y="1240855"/>
            <a:ext cx="8714148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3745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dirty="0"/>
          </a:p>
        </p:txBody>
      </p:sp>
      <p:cxnSp>
        <p:nvCxnSpPr>
          <p:cNvPr id="24" name="직선 연결선 23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5496" y="590838"/>
            <a:ext cx="3240469" cy="38989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500" b="1" i="0" strike="noStrike" cap="none" dirty="0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</a:rPr>
              <a:t>핵심소스코드</a:t>
            </a:r>
            <a:r>
              <a:rPr lang="ko-KR" altLang="en-US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500" b="1" dirty="0">
                <a:solidFill>
                  <a:schemeClr val="bg1"/>
                </a:solidFill>
                <a:latin typeface="+mn-ea"/>
                <a:ea typeface="맑은 고딕" charset="0"/>
              </a:rPr>
              <a:t>– </a:t>
            </a:r>
            <a:r>
              <a:rPr lang="ko-KR" altLang="en-US" sz="1500" b="1" dirty="0" err="1">
                <a:solidFill>
                  <a:schemeClr val="bg1"/>
                </a:solidFill>
                <a:latin typeface="맑은 고딕" charset="0"/>
                <a:ea typeface="맑은 고딕" charset="0"/>
              </a:rPr>
              <a:t>웹소켓</a:t>
            </a:r>
            <a:r>
              <a:rPr lang="ko-KR" altLang="en-US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 통신</a:t>
            </a:r>
            <a:r>
              <a:rPr lang="en-US" altLang="ko-KR" sz="1500" b="1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(3)</a:t>
            </a:r>
            <a:endParaRPr lang="ko-KR" altLang="en-US" sz="1500" b="1" dirty="0">
              <a:solidFill>
                <a:schemeClr val="bg1"/>
              </a:solidFill>
              <a:latin typeface="맑은 고딕" charset="0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4" name="직사각형 3"/>
          <p:cNvSpPr>
            <a:spLocks/>
          </p:cNvSpPr>
          <p:nvPr/>
        </p:nvSpPr>
        <p:spPr>
          <a:xfrm>
            <a:off x="201930" y="1216660"/>
            <a:ext cx="8740775" cy="5181600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A47DD5-0694-4E2A-8765-70C56A557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714" y="1270847"/>
            <a:ext cx="5148572" cy="507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930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7608DD1B-D153-4225-BCEE-037D20107B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402615"/>
              </p:ext>
            </p:extLst>
          </p:nvPr>
        </p:nvGraphicFramePr>
        <p:xfrm>
          <a:off x="434156" y="1268729"/>
          <a:ext cx="8242300" cy="5015613"/>
        </p:xfrm>
        <a:graphic>
          <a:graphicData uri="http://schemas.openxmlformats.org/drawingml/2006/table">
            <a:tbl>
              <a:tblPr>
                <a:effectLst>
                  <a:outerShdw blurRad="40000" dist="23000" dir="5400000" rotWithShape="0">
                    <a:srgbClr val="000000">
                      <a:alpha val="34117"/>
                    </a:srgbClr>
                  </a:outerShdw>
                </a:effectLst>
                <a:tableStyleId>{00000000-0000-0000-0000-000000000000}</a:tableStyleId>
              </a:tblPr>
              <a:tblGrid>
                <a:gridCol w="82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059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0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23335">
                <a:tc gridSpan="2"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1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구분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1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항목</a:t>
                      </a:r>
                      <a:endParaRPr lang="ko-KR" altLang="en-US" sz="1050" b="1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1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적용내역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9848">
                <a:tc rowSpan="8"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050" b="0" i="0" kern="0" dirty="0">
                          <a:solidFill>
                            <a:schemeClr val="tx1"/>
                          </a:solidFill>
                          <a:latin typeface="+mn-ea"/>
                          <a:ea typeface="맑은 고딕" charset="0"/>
                        </a:rPr>
                        <a:t>S/W</a:t>
                      </a:r>
                      <a:endParaRPr lang="ko-KR" altLang="en-US" sz="1050" b="0" i="0" kern="0" dirty="0">
                        <a:solidFill>
                          <a:schemeClr val="tx1"/>
                        </a:solidFill>
                        <a:latin typeface="+mn-ea"/>
                        <a:ea typeface="맑은 고딕" charset="0"/>
                      </a:endParaRP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개발환경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5"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감지</a:t>
                      </a:r>
                      <a:endParaRPr lang="en-US" altLang="ko-KR" sz="105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애플리케이션</a:t>
                      </a: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</a:t>
                      </a: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Pycharm</a:t>
                      </a:r>
                      <a:r>
                        <a:rPr 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Professional 2020.2</a:t>
                      </a:r>
                      <a:endParaRPr lang="en-US" altLang="ko-KR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졸음 감지 프로그램 개발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984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HTML, </a:t>
                      </a:r>
                      <a:r>
                        <a:rPr 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JavaScript</a:t>
                      </a: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CSS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웹 페이지 제작 및 디자인을 하기 위해 사용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98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Tensorflow2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딥러닝 모델 제작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159991"/>
                  </a:ext>
                </a:extLst>
              </a:tr>
              <a:tr h="49984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channels, </a:t>
                      </a:r>
                      <a:r>
                        <a:rPr lang="en-US" alt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websocket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1200" dirty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서버</a:t>
                      </a:r>
                      <a:r>
                        <a:rPr lang="en-US" altLang="ko-KR" sz="1050" b="0" i="0" kern="1200" dirty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 – </a:t>
                      </a:r>
                      <a:r>
                        <a:rPr lang="ko-KR" altLang="en-US" sz="1050" b="0" i="0" kern="1200" dirty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클라이언트 간 통신을 위한 파이썬 라이브러리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9848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endParaRPr lang="ko-KR" altLang="en-US" kern="1200" dirty="0"/>
                    </a:p>
                  </a:txBody>
                  <a:tcP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opencv</a:t>
                      </a: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alt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dlib</a:t>
                      </a: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en-US" alt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imutils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50" b="0" i="0" kern="1200" dirty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파이썬 </a:t>
                      </a:r>
                      <a:r>
                        <a:rPr lang="ko-KR" altLang="en-US" sz="1050" b="0" i="0" kern="1200" dirty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</a:rPr>
                        <a:t>영상처리 라이브러리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6434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 애플리케이션 </a:t>
                      </a:r>
                    </a:p>
                    <a:p>
                      <a:pPr marL="0" indent="0" algn="ctr" defTabSz="508000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5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개발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000" b="0" i="0" kern="1200" dirty="0">
                          <a:solidFill>
                            <a:schemeClr val="tx1"/>
                          </a:solidFill>
                        </a:rPr>
                        <a:t>MySQL(14.14)</a:t>
                      </a:r>
                      <a:endParaRPr lang="ko-KR" altLang="en-US" sz="1000" b="0" i="0" kern="1200" dirty="0">
                        <a:solidFill>
                          <a:schemeClr val="tx1"/>
                        </a:solidFill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사용자</a:t>
                      </a: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졸음 및 눈 깜빡임 횟수 부족 감지, 각종 게시판</a:t>
                      </a: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투두리스트 등의 데이터를 저장</a:t>
                      </a:r>
                      <a:r>
                        <a:rPr lang="en-US" altLang="ko-KR" sz="1000" b="0" i="0" kern="0" dirty="0">
                          <a:solidFill>
                            <a:schemeClr val="tx1"/>
                          </a:solidFill>
                          <a:latin typeface="+mn-ea"/>
                          <a:ea typeface="맑은 고딕" charset="0"/>
                        </a:rPr>
                        <a:t>, </a:t>
                      </a: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관리하는 데이터베이스 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6434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000" b="0" i="0" kern="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Django</a:t>
                      </a:r>
                      <a:r>
                        <a:rPr lang="ko-KR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(3.1)</a:t>
                      </a:r>
                      <a:endParaRPr lang="ko-KR" altLang="en-US" sz="1000" b="0" i="0" kern="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웹사이트 개발에 필요한 웹 프레임워크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64346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000" b="0" i="0" kern="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서버 운영체제</a:t>
                      </a: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l" defTabSz="508000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1000" b="0" i="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Deep Learning AMI (Ubuntu 18.04) Version 31.0</a:t>
                      </a:r>
                      <a:endParaRPr lang="en-US" altLang="ko-KR" sz="1000" b="0" i="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35560" marR="35560" marT="35560" marB="3556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A3F11E-AD4D-418A-8DD1-95E597C9B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057" y="2319655"/>
            <a:ext cx="2101850" cy="488802"/>
          </a:xfrm>
          <a:prstGeom prst="rect">
            <a:avLst/>
          </a:prstGeom>
        </p:spPr>
      </p:pic>
      <p:sp>
        <p:nvSpPr>
          <p:cNvPr id="21" name="직사각형 20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3566160" cy="2857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defTabSz="508000">
              <a:spcBef>
                <a:spcPct val="0"/>
              </a:spcBef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서비스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</a:rPr>
              <a:t>구성도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</a:rPr>
              <a:t>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ea typeface="맑은 고딕" charset="0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맑은 고딕" charset="0"/>
                <a:cs typeface="+mj-cs"/>
              </a:rPr>
              <a:t>서비스</a:t>
            </a:r>
            <a:r>
              <a:rPr lang="ko-KR" altLang="en-US" sz="105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050" b="1">
                <a:solidFill>
                  <a:schemeClr val="bg1"/>
                </a:solidFill>
                <a:latin typeface="맑은 고딕" charset="0"/>
                <a:cs typeface="+mj-cs"/>
              </a:rPr>
              <a:t>시나리오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981F6153-BE1F-4EB4-8DD5-1409A1A3FB52}"/>
              </a:ext>
            </a:extLst>
          </p:cNvPr>
          <p:cNvGrpSpPr/>
          <p:nvPr/>
        </p:nvGrpSpPr>
        <p:grpSpPr>
          <a:xfrm>
            <a:off x="114079" y="1214906"/>
            <a:ext cx="8930136" cy="5110480"/>
            <a:chOff x="220345" y="1206500"/>
            <a:chExt cx="8930136" cy="5110480"/>
          </a:xfrm>
        </p:grpSpPr>
        <p:sp>
          <p:nvSpPr>
            <p:cNvPr id="79" name="도형 25">
              <a:extLst>
                <a:ext uri="{FF2B5EF4-FFF2-40B4-BE49-F238E27FC236}">
                  <a16:creationId xmlns:a16="http://schemas.microsoft.com/office/drawing/2014/main" id="{7F81E80D-5690-42FE-B4AF-7C8E36C3181F}"/>
                </a:ext>
              </a:extLst>
            </p:cNvPr>
            <p:cNvSpPr>
              <a:spLocks/>
            </p:cNvSpPr>
            <p:nvPr/>
          </p:nvSpPr>
          <p:spPr>
            <a:xfrm>
              <a:off x="220345" y="1206500"/>
              <a:ext cx="8640445" cy="2512060"/>
            </a:xfrm>
            <a:prstGeom prst="rect">
              <a:avLst/>
            </a:prstGeom>
            <a:noFill/>
            <a:ln w="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C355DA80-6644-41AC-8290-4E4F57F3A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200" y="2124710"/>
              <a:ext cx="427355" cy="631190"/>
            </a:xfrm>
            <a:prstGeom prst="rect">
              <a:avLst/>
            </a:prstGeom>
            <a:noFill/>
          </p:spPr>
        </p:pic>
        <p:pic>
          <p:nvPicPr>
            <p:cNvPr id="82" name="그림 81">
              <a:extLst>
                <a:ext uri="{FF2B5EF4-FFF2-40B4-BE49-F238E27FC236}">
                  <a16:creationId xmlns:a16="http://schemas.microsoft.com/office/drawing/2014/main" id="{36AB852F-1D7E-4DB6-9906-F7F4562E5A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3483" y="2530157"/>
              <a:ext cx="829945" cy="695325"/>
            </a:xfrm>
            <a:prstGeom prst="rect">
              <a:avLst/>
            </a:prstGeom>
            <a:noFill/>
          </p:spPr>
        </p:pic>
        <p:cxnSp>
          <p:nvCxnSpPr>
            <p:cNvPr id="83" name="도형 55">
              <a:extLst>
                <a:ext uri="{FF2B5EF4-FFF2-40B4-BE49-F238E27FC236}">
                  <a16:creationId xmlns:a16="http://schemas.microsoft.com/office/drawing/2014/main" id="{C71D8963-FBA2-4275-835A-1D52A497EBD5}"/>
                </a:ext>
              </a:extLst>
            </p:cNvPr>
            <p:cNvCxnSpPr/>
            <p:nvPr/>
          </p:nvCxnSpPr>
          <p:spPr>
            <a:xfrm>
              <a:off x="1576705" y="2279650"/>
              <a:ext cx="1870710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4" name="도형 56">
              <a:extLst>
                <a:ext uri="{FF2B5EF4-FFF2-40B4-BE49-F238E27FC236}">
                  <a16:creationId xmlns:a16="http://schemas.microsoft.com/office/drawing/2014/main" id="{F9AD0E2A-BB6E-480B-BA8C-D14657BACB39}"/>
                </a:ext>
              </a:extLst>
            </p:cNvPr>
            <p:cNvCxnSpPr/>
            <p:nvPr/>
          </p:nvCxnSpPr>
          <p:spPr>
            <a:xfrm flipH="1">
              <a:off x="1542415" y="2673350"/>
              <a:ext cx="1870075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5" name="도형 57">
              <a:extLst>
                <a:ext uri="{FF2B5EF4-FFF2-40B4-BE49-F238E27FC236}">
                  <a16:creationId xmlns:a16="http://schemas.microsoft.com/office/drawing/2014/main" id="{CD0A523E-730B-42D9-B07D-3C3AD30DE20A}"/>
                </a:ext>
              </a:extLst>
            </p:cNvPr>
            <p:cNvCxnSpPr/>
            <p:nvPr/>
          </p:nvCxnSpPr>
          <p:spPr>
            <a:xfrm>
              <a:off x="5502910" y="2254250"/>
              <a:ext cx="1870710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6" name="도형 58">
              <a:extLst>
                <a:ext uri="{FF2B5EF4-FFF2-40B4-BE49-F238E27FC236}">
                  <a16:creationId xmlns:a16="http://schemas.microsoft.com/office/drawing/2014/main" id="{19CDC742-75D1-4738-8956-9E177A23305C}"/>
                </a:ext>
              </a:extLst>
            </p:cNvPr>
            <p:cNvCxnSpPr/>
            <p:nvPr/>
          </p:nvCxnSpPr>
          <p:spPr>
            <a:xfrm flipH="1">
              <a:off x="5468620" y="2647315"/>
              <a:ext cx="1870075" cy="635"/>
            </a:xfrm>
            <a:prstGeom prst="straightConnector1">
              <a:avLst/>
            </a:prstGeom>
            <a:ln w="25400" cap="flat" cmpd="sng">
              <a:prstDash/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87" name="텍스트 상자 59">
              <a:extLst>
                <a:ext uri="{FF2B5EF4-FFF2-40B4-BE49-F238E27FC236}">
                  <a16:creationId xmlns:a16="http://schemas.microsoft.com/office/drawing/2014/main" id="{46D6A3A8-3B19-46DA-A7B1-CC06D1F6A828}"/>
                </a:ext>
              </a:extLst>
            </p:cNvPr>
            <p:cNvSpPr txBox="1">
              <a:spLocks/>
            </p:cNvSpPr>
            <p:nvPr/>
          </p:nvSpPr>
          <p:spPr>
            <a:xfrm>
              <a:off x="492125" y="2877820"/>
              <a:ext cx="901065" cy="42799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sz="1800" b="1">
                  <a:latin typeface="맑은 고딕" charset="0"/>
                  <a:ea typeface="맑은 고딕" charset="0"/>
                </a:rPr>
                <a:t>사용자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  <p:sp>
          <p:nvSpPr>
            <p:cNvPr id="88" name="텍스트 상자 60">
              <a:extLst>
                <a:ext uri="{FF2B5EF4-FFF2-40B4-BE49-F238E27FC236}">
                  <a16:creationId xmlns:a16="http://schemas.microsoft.com/office/drawing/2014/main" id="{DE827FCA-F564-41B0-9B0D-8D76F8464F50}"/>
                </a:ext>
              </a:extLst>
            </p:cNvPr>
            <p:cNvSpPr txBox="1">
              <a:spLocks/>
            </p:cNvSpPr>
            <p:nvPr/>
          </p:nvSpPr>
          <p:spPr>
            <a:xfrm>
              <a:off x="3618239" y="2988546"/>
              <a:ext cx="1705850" cy="324448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500" b="1" dirty="0">
                  <a:latin typeface="맑은 고딕" charset="0"/>
                  <a:ea typeface="맑은 고딕" charset="0"/>
                </a:rPr>
                <a:t>Task Manager</a:t>
              </a:r>
            </a:p>
          </p:txBody>
        </p:sp>
        <p:sp>
          <p:nvSpPr>
            <p:cNvPr id="89" name="텍스트 상자 61">
              <a:extLst>
                <a:ext uri="{FF2B5EF4-FFF2-40B4-BE49-F238E27FC236}">
                  <a16:creationId xmlns:a16="http://schemas.microsoft.com/office/drawing/2014/main" id="{E6636864-5C59-4B5A-9BD8-FE445BF2D1E9}"/>
                </a:ext>
              </a:extLst>
            </p:cNvPr>
            <p:cNvSpPr txBox="1">
              <a:spLocks/>
            </p:cNvSpPr>
            <p:nvPr/>
          </p:nvSpPr>
          <p:spPr>
            <a:xfrm>
              <a:off x="6866428" y="3276546"/>
              <a:ext cx="2284053" cy="370614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sz="1800" b="1" dirty="0">
                  <a:latin typeface="맑은 고딕" charset="0"/>
                  <a:ea typeface="맑은 고딕" charset="0"/>
                </a:rPr>
                <a:t>Django, DB</a:t>
              </a:r>
              <a:endParaRPr lang="ko-KR" altLang="en-US" sz="1800" b="1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0" name="텍스트 상자 62">
              <a:extLst>
                <a:ext uri="{FF2B5EF4-FFF2-40B4-BE49-F238E27FC236}">
                  <a16:creationId xmlns:a16="http://schemas.microsoft.com/office/drawing/2014/main" id="{A593FC3B-0766-4C7D-886B-F1D436BEF78C}"/>
                </a:ext>
              </a:extLst>
            </p:cNvPr>
            <p:cNvSpPr txBox="1">
              <a:spLocks/>
            </p:cNvSpPr>
            <p:nvPr/>
          </p:nvSpPr>
          <p:spPr>
            <a:xfrm>
              <a:off x="1587185" y="1484784"/>
              <a:ext cx="1842138" cy="786113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numCol="1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사용자 영상 데이터</a:t>
              </a:r>
              <a:r>
                <a:rPr lang="en-US" altLang="ko-KR" sz="15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500" b="1" dirty="0">
                  <a:latin typeface="맑은 고딕" charset="0"/>
                  <a:ea typeface="맑은 고딕" charset="0"/>
                </a:rPr>
                <a:t>전송</a:t>
              </a:r>
              <a:r>
                <a:rPr lang="en-US" altLang="ko-KR" sz="15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500" b="1" dirty="0">
                  <a:latin typeface="맑은 고딕" charset="0"/>
                  <a:ea typeface="맑은 고딕" charset="0"/>
                </a:rPr>
                <a:t>및 </a:t>
              </a:r>
              <a:endParaRPr lang="en-US" altLang="ko-KR" sz="1500" b="1" dirty="0">
                <a:latin typeface="맑은 고딕" charset="0"/>
                <a:ea typeface="맑은 고딕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서비스 요청</a:t>
              </a:r>
            </a:p>
          </p:txBody>
        </p:sp>
        <p:sp>
          <p:nvSpPr>
            <p:cNvPr id="91" name="텍스트 상자 63">
              <a:extLst>
                <a:ext uri="{FF2B5EF4-FFF2-40B4-BE49-F238E27FC236}">
                  <a16:creationId xmlns:a16="http://schemas.microsoft.com/office/drawing/2014/main" id="{50DAB17F-40E9-4B7F-8DEF-B858A8CFA1A4}"/>
                </a:ext>
              </a:extLst>
            </p:cNvPr>
            <p:cNvSpPr txBox="1">
              <a:spLocks/>
            </p:cNvSpPr>
            <p:nvPr/>
          </p:nvSpPr>
          <p:spPr>
            <a:xfrm>
              <a:off x="1738312" y="2806060"/>
              <a:ext cx="1547495" cy="5552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요청된 서비스</a:t>
              </a:r>
              <a:endParaRPr lang="en-US" altLang="ko-KR" sz="1500" b="1" dirty="0">
                <a:latin typeface="맑은 고딕" charset="0"/>
                <a:ea typeface="맑은 고딕" charset="0"/>
              </a:endParaRPr>
            </a:p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제공</a:t>
              </a:r>
              <a:endParaRPr lang="en-US" altLang="ko-KR" sz="1500" b="1" dirty="0">
                <a:latin typeface="맑은 고딕" charset="0"/>
                <a:ea typeface="맑은 고딕" charset="0"/>
              </a:endParaRPr>
            </a:p>
          </p:txBody>
        </p:sp>
        <p:sp>
          <p:nvSpPr>
            <p:cNvPr id="92" name="텍스트 상자 64">
              <a:extLst>
                <a:ext uri="{FF2B5EF4-FFF2-40B4-BE49-F238E27FC236}">
                  <a16:creationId xmlns:a16="http://schemas.microsoft.com/office/drawing/2014/main" id="{C74934E1-6F54-4992-A3BB-077CCDF70E33}"/>
                </a:ext>
              </a:extLst>
            </p:cNvPr>
            <p:cNvSpPr txBox="1">
              <a:spLocks/>
            </p:cNvSpPr>
            <p:nvPr/>
          </p:nvSpPr>
          <p:spPr>
            <a:xfrm>
              <a:off x="5681343" y="1628800"/>
              <a:ext cx="1444625" cy="5552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사용자</a:t>
              </a:r>
              <a:r>
                <a:rPr sz="15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500" b="1" dirty="0">
                  <a:latin typeface="맑은 고딕" charset="0"/>
                  <a:ea typeface="맑은 고딕" charset="0"/>
                </a:rPr>
                <a:t>정보 전송</a:t>
              </a:r>
            </a:p>
          </p:txBody>
        </p:sp>
        <p:sp>
          <p:nvSpPr>
            <p:cNvPr id="93" name="텍스트 상자 65">
              <a:extLst>
                <a:ext uri="{FF2B5EF4-FFF2-40B4-BE49-F238E27FC236}">
                  <a16:creationId xmlns:a16="http://schemas.microsoft.com/office/drawing/2014/main" id="{5C153268-216C-477D-BE35-ABC5DCAB9CA6}"/>
                </a:ext>
              </a:extLst>
            </p:cNvPr>
            <p:cNvSpPr txBox="1">
              <a:spLocks/>
            </p:cNvSpPr>
            <p:nvPr/>
          </p:nvSpPr>
          <p:spPr>
            <a:xfrm>
              <a:off x="5711146" y="2747355"/>
              <a:ext cx="1461826" cy="55528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ko-KR" altLang="en-US" sz="1500" b="1" dirty="0">
                  <a:latin typeface="맑은 고딕" charset="0"/>
                  <a:ea typeface="맑은 고딕" charset="0"/>
                </a:rPr>
                <a:t>서비스 데이터 전송</a:t>
              </a:r>
            </a:p>
          </p:txBody>
        </p:sp>
        <p:sp>
          <p:nvSpPr>
            <p:cNvPr id="94" name="도형 66">
              <a:extLst>
                <a:ext uri="{FF2B5EF4-FFF2-40B4-BE49-F238E27FC236}">
                  <a16:creationId xmlns:a16="http://schemas.microsoft.com/office/drawing/2014/main" id="{5140914D-6F97-42B3-BC9E-E6A56CE5EC23}"/>
                </a:ext>
              </a:extLst>
            </p:cNvPr>
            <p:cNvSpPr>
              <a:spLocks/>
            </p:cNvSpPr>
            <p:nvPr/>
          </p:nvSpPr>
          <p:spPr>
            <a:xfrm>
              <a:off x="225425" y="3804920"/>
              <a:ext cx="8638540" cy="2512060"/>
            </a:xfrm>
            <a:prstGeom prst="rect">
              <a:avLst/>
            </a:prstGeom>
            <a:noFill/>
            <a:ln w="0" cap="flat" cmpd="sng">
              <a:solidFill>
                <a:schemeClr val="accent1">
                  <a:alpha val="100000"/>
                </a:schemeClr>
              </a:solidFill>
              <a:prstDash val="solid"/>
            </a:ln>
          </p:spPr>
          <p:txBody>
            <a:bodyPr vert="horz" wrap="square" lIns="91440" tIns="45720" rIns="91440" bIns="45720" numCol="1" anchor="ctr">
              <a:noAutofit/>
            </a:bodyPr>
            <a:lstStyle/>
            <a:p>
              <a:pPr marL="0" indent="0" algn="ctr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1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95" name="텍스트 상자 67">
              <a:extLst>
                <a:ext uri="{FF2B5EF4-FFF2-40B4-BE49-F238E27FC236}">
                  <a16:creationId xmlns:a16="http://schemas.microsoft.com/office/drawing/2014/main" id="{633ADBBD-3931-43DA-8D39-8511CE1CDCF8}"/>
                </a:ext>
              </a:extLst>
            </p:cNvPr>
            <p:cNvSpPr txBox="1">
              <a:spLocks/>
            </p:cNvSpPr>
            <p:nvPr/>
          </p:nvSpPr>
          <p:spPr>
            <a:xfrm>
              <a:off x="500380" y="3907155"/>
              <a:ext cx="8257540" cy="2309607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89535" tIns="46355" rIns="89535" bIns="46355" anchor="t">
              <a:spAutoFit/>
            </a:bodyPr>
            <a:lstStyle/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r>
                <a:rPr lang="ko-KR" altLang="en-US" sz="1800" b="1" dirty="0">
                  <a:latin typeface="맑은 고딕" charset="0"/>
                  <a:ea typeface="맑은 고딕" charset="0"/>
                </a:rPr>
                <a:t>사용자 영상 데이터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b="1" dirty="0">
                  <a:latin typeface="맑은 고딕" charset="0"/>
                  <a:ea typeface="맑은 고딕" charset="0"/>
                </a:rPr>
                <a:t>전송 및 서비스 요청 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: </a:t>
              </a:r>
              <a:r>
                <a:rPr lang="ko-KR" altLang="en-US" sz="1800" b="1" dirty="0">
                  <a:latin typeface="맑은 고딕" charset="0"/>
                  <a:ea typeface="맑은 고딕" charset="0"/>
                </a:rPr>
                <a:t>카메라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를 통해 사용자의 영상 데이터를 전송하고</a:t>
              </a:r>
              <a:r>
                <a:rPr lang="en-US" altLang="ko-KR" b="1" dirty="0">
                  <a:latin typeface="맑은 고딕" charset="0"/>
                  <a:ea typeface="맑은 고딕" charset="0"/>
                </a:rPr>
                <a:t>, 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사용자는 원하는 서비스를 요청</a:t>
              </a:r>
              <a:endParaRPr lang="en-US" altLang="ko-KR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endParaRPr lang="en-US" altLang="ko-KR" sz="1800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r>
                <a:rPr lang="ko-KR" altLang="en-US" sz="1800" b="1" dirty="0">
                  <a:latin typeface="맑은 고딕" charset="0"/>
                  <a:ea typeface="맑은 고딕" charset="0"/>
                </a:rPr>
                <a:t>요청된 서비스 제공 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: </a:t>
              </a:r>
              <a:r>
                <a:rPr lang="ko-KR" altLang="en-US" sz="1800" b="1" dirty="0">
                  <a:latin typeface="맑은 고딕" charset="0"/>
                  <a:ea typeface="맑은 고딕" charset="0"/>
                </a:rPr>
                <a:t>사용자에게 요청된 서비스를 제공</a:t>
              </a:r>
              <a:endParaRPr lang="en-US" altLang="ko-KR" sz="1800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endParaRPr lang="en-US" altLang="ko-KR" sz="1800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r>
                <a:rPr lang="ko-KR" altLang="en-US" b="1" dirty="0">
                  <a:latin typeface="맑은 고딕" charset="0"/>
                  <a:ea typeface="맑은 고딕" charset="0"/>
                </a:rPr>
                <a:t>사용자 정보 전송 </a:t>
              </a:r>
              <a:r>
                <a:rPr lang="en-US" altLang="ko-KR" b="1" dirty="0">
                  <a:latin typeface="맑은 고딕" charset="0"/>
                  <a:ea typeface="맑은 고딕" charset="0"/>
                </a:rPr>
                <a:t>: 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해당 사용자의 정보를 </a:t>
              </a:r>
              <a:r>
                <a:rPr lang="en-US" altLang="ko-KR" b="1" dirty="0">
                  <a:latin typeface="맑은 고딕" charset="0"/>
                  <a:ea typeface="맑은 고딕" charset="0"/>
                </a:rPr>
                <a:t>DB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에 전송 및 저장</a:t>
              </a:r>
              <a:endParaRPr lang="en-US" altLang="ko-KR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endParaRPr lang="en-US" altLang="ko-KR" b="1" dirty="0">
                <a:latin typeface="맑은 고딕" charset="0"/>
                <a:ea typeface="맑은 고딕" charset="0"/>
              </a:endParaRPr>
            </a:p>
            <a:p>
              <a:pPr marL="342900" indent="-342900" algn="l" defTabSz="91440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AutoNum type="arabicPeriod"/>
              </a:pPr>
              <a:r>
                <a:rPr lang="ko-KR" altLang="en-US" b="1" dirty="0">
                  <a:latin typeface="맑은 고딕" charset="0"/>
                  <a:ea typeface="맑은 고딕" charset="0"/>
                </a:rPr>
                <a:t>서비스 데이터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 </a:t>
              </a:r>
              <a:r>
                <a:rPr lang="ko-KR" altLang="en-US" sz="1800" b="1" dirty="0">
                  <a:latin typeface="맑은 고딕" charset="0"/>
                  <a:ea typeface="맑은 고딕" charset="0"/>
                </a:rPr>
                <a:t>전송 </a:t>
              </a:r>
              <a:r>
                <a:rPr lang="en-US" altLang="ko-KR" sz="1800" b="1" dirty="0">
                  <a:latin typeface="맑은 고딕" charset="0"/>
                  <a:ea typeface="맑은 고딕" charset="0"/>
                </a:rPr>
                <a:t>: </a:t>
              </a:r>
              <a:r>
                <a:rPr lang="ko-KR" altLang="en-US" b="1" dirty="0">
                  <a:latin typeface="맑은 고딕" charset="0"/>
                  <a:ea typeface="맑은 고딕" charset="0"/>
                </a:rPr>
                <a:t>해당 사용자가 요구한 서비스 데이터 전송</a:t>
              </a:r>
              <a:endParaRPr lang="ko-KR" altLang="en-US" sz="1800" b="1" dirty="0">
                <a:latin typeface="맑은 고딕" charset="0"/>
                <a:ea typeface="맑은 고딕" charset="0"/>
              </a:endParaRPr>
            </a:p>
          </p:txBody>
        </p:sp>
      </p:grpSp>
      <p:pic>
        <p:nvPicPr>
          <p:cNvPr id="38" name="Picture 2">
            <a:extLst>
              <a:ext uri="{FF2B5EF4-FFF2-40B4-BE49-F238E27FC236}">
                <a16:creationId xmlns:a16="http://schemas.microsoft.com/office/drawing/2014/main" id="{20A86355-1082-4538-820E-AEA4F6A16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939" y="1841897"/>
            <a:ext cx="1197463" cy="66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34CC865-D798-48EA-B00F-FA367FCE0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1598090"/>
            <a:ext cx="4104456" cy="26229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6" name="그림 25" descr="텍스트이(가) 표시된 사진&#10;&#10;자동 생성된 설명">
            <a:extLst>
              <a:ext uri="{FF2B5EF4-FFF2-40B4-BE49-F238E27FC236}">
                <a16:creationId xmlns:a16="http://schemas.microsoft.com/office/drawing/2014/main" id="{A0074AB5-1FBF-4DE4-B865-03CAD48FB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4409735"/>
            <a:ext cx="4104456" cy="15286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7" name="그림 26" descr="텍스트이(가) 표시된 사진&#10;&#10;자동 생성된 설명">
            <a:extLst>
              <a:ext uri="{FF2B5EF4-FFF2-40B4-BE49-F238E27FC236}">
                <a16:creationId xmlns:a16="http://schemas.microsoft.com/office/drawing/2014/main" id="{E271C934-7A37-4598-ABBC-CD454F187E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9256" y="4409734"/>
            <a:ext cx="3981568" cy="152865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028D84A2-5169-468E-8B5B-3A65DA66A9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72616" y="1251947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A9E5AE5-5C00-4578-8AF2-950A1ACD5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3206" y="1598090"/>
            <a:ext cx="3977617" cy="26229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AFA1A6-56C2-4281-A378-C543115845D7}"/>
              </a:ext>
            </a:extLst>
          </p:cNvPr>
          <p:cNvSpPr txBox="1"/>
          <p:nvPr/>
        </p:nvSpPr>
        <p:spPr>
          <a:xfrm>
            <a:off x="222256" y="4405099"/>
            <a:ext cx="85982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▶ 얼굴이 인식된 상태 </a:t>
            </a:r>
            <a:r>
              <a:rPr lang="en-US" altLang="ko-KR" sz="1500" dirty="0"/>
              <a:t>(</a:t>
            </a:r>
            <a:r>
              <a:rPr lang="ko-KR" altLang="en-US" sz="1500" dirty="0"/>
              <a:t>좌측 사진</a:t>
            </a:r>
            <a:r>
              <a:rPr lang="en-US" altLang="ko-KR" sz="1500" dirty="0"/>
              <a:t>)</a:t>
            </a:r>
          </a:p>
          <a:p>
            <a:r>
              <a:rPr lang="ko-KR" altLang="en-US" sz="1500" dirty="0"/>
              <a:t>▶ 눈 감김을 통한 졸음 감지 </a:t>
            </a:r>
            <a:r>
              <a:rPr lang="en-US" altLang="ko-KR" sz="1500" dirty="0"/>
              <a:t>/ </a:t>
            </a:r>
            <a:r>
              <a:rPr lang="ko-KR" altLang="en-US" sz="1500" dirty="0"/>
              <a:t>눈 깜빡임 횟수 부족 감지 상태</a:t>
            </a:r>
            <a:r>
              <a:rPr lang="en-US" altLang="ko-KR" sz="1500" dirty="0"/>
              <a:t> (</a:t>
            </a:r>
            <a:r>
              <a:rPr lang="ko-KR" altLang="en-US" sz="1500" dirty="0"/>
              <a:t>중앙 사진</a:t>
            </a:r>
            <a:r>
              <a:rPr lang="en-US" altLang="ko-KR" sz="1500"/>
              <a:t>)</a:t>
            </a:r>
            <a:endParaRPr lang="en-US" altLang="ko-KR" sz="1500" dirty="0"/>
          </a:p>
          <a:p>
            <a:r>
              <a:rPr lang="ko-KR" altLang="en-US" sz="1500" dirty="0"/>
              <a:t>▶ 정수리를 통한 졸음 감지 상태</a:t>
            </a:r>
            <a:r>
              <a:rPr lang="en-US" altLang="ko-KR" sz="1500" dirty="0"/>
              <a:t> (</a:t>
            </a:r>
            <a:r>
              <a:rPr lang="ko-KR" altLang="en-US" sz="1500" dirty="0"/>
              <a:t>우측 사진</a:t>
            </a:r>
            <a:r>
              <a:rPr lang="en-US" altLang="ko-KR" sz="1500" dirty="0"/>
              <a:t>)</a:t>
            </a:r>
          </a:p>
          <a:p>
            <a:r>
              <a:rPr lang="ko-KR" altLang="en-US" sz="1500" dirty="0"/>
              <a:t>노란 사각형 내의 글씨는 경우에 따라 변경될 수 있음</a:t>
            </a:r>
            <a:endParaRPr lang="ko-KR" altLang="en-US" sz="1600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3FD9C96C-DE88-4B38-92C8-A7F334253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51203" y="98966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19F43E3-256D-44B4-A59B-F897AA984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537" y="1653160"/>
            <a:ext cx="8281911" cy="259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82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BEAE090-5B89-4A8B-81F6-491ECEE13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94" y="2049964"/>
            <a:ext cx="3779554" cy="35915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D9339A71-6B13-41F3-962D-72B0B32946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854" y="1587504"/>
            <a:ext cx="2576450" cy="43921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40528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7872" y="1516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이슈관리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203848" y="1484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형상관리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프로젝트 관리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45268DD-CD26-4084-98B9-54D476C48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906" y="1886020"/>
            <a:ext cx="2631910" cy="314976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F3024B6-A223-449C-A03E-FA5E69643FE4}"/>
              </a:ext>
            </a:extLst>
          </p:cNvPr>
          <p:cNvSpPr txBox="1"/>
          <p:nvPr/>
        </p:nvSpPr>
        <p:spPr>
          <a:xfrm>
            <a:off x="283906" y="5195211"/>
            <a:ext cx="153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/>
              <a:t>한이음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Git Lab</a:t>
            </a:r>
            <a:endParaRPr kumimoji="1" lang="ko-KR" altLang="en-US" sz="16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1CCEA496-524A-4D2F-98F7-78239C3BA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6045" y="1893090"/>
            <a:ext cx="2631910" cy="314976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8FF1B7F-5564-41A6-AE06-103096A31387}"/>
              </a:ext>
            </a:extLst>
          </p:cNvPr>
          <p:cNvSpPr txBox="1"/>
          <p:nvPr/>
        </p:nvSpPr>
        <p:spPr>
          <a:xfrm>
            <a:off x="6162928" y="5128622"/>
            <a:ext cx="153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/>
              <a:t>한이음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Git Lab</a:t>
            </a:r>
            <a:endParaRPr kumimoji="1" lang="ko-KR" altLang="en-US" sz="16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2141D48-700A-40FF-BA22-D23219A5F931}"/>
              </a:ext>
            </a:extLst>
          </p:cNvPr>
          <p:cNvSpPr txBox="1"/>
          <p:nvPr/>
        </p:nvSpPr>
        <p:spPr>
          <a:xfrm>
            <a:off x="3177430" y="5128622"/>
            <a:ext cx="15392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dirty="0" err="1"/>
              <a:t>한이음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Git Lab</a:t>
            </a:r>
            <a:endParaRPr kumimoji="1" lang="ko-KR" altLang="en-US" sz="16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4F4BDE4-DEEC-4566-B8A7-F23AEF094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6015" y="1867184"/>
            <a:ext cx="2784404" cy="320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49" y="116632"/>
            <a:ext cx="936104" cy="489971"/>
          </a:xfrm>
          <a:prstGeom prst="rect">
            <a:avLst/>
          </a:prstGeom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>
            <a:spLocks/>
          </p:cNvSpPr>
          <p:nvPr/>
        </p:nvSpPr>
        <p:spPr>
          <a:xfrm>
            <a:off x="107315" y="0"/>
            <a:ext cx="3096895" cy="1125220"/>
          </a:xfrm>
          <a:prstGeom prst="rect">
            <a:avLst/>
          </a:prstGeom>
          <a:solidFill>
            <a:srgbClr val="3B5AA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180" y="541020"/>
            <a:ext cx="2592070" cy="635"/>
          </a:xfrm>
          <a:prstGeom prst="line">
            <a:avLst/>
          </a:prstGeom>
          <a:ln w="28575" cap="flat" cmpd="sng">
            <a:solidFill>
              <a:schemeClr val="bg1">
                <a:lumMod val="9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965" y="548640"/>
            <a:ext cx="5328920" cy="635"/>
          </a:xfrm>
          <a:prstGeom prst="line">
            <a:avLst/>
          </a:prstGeom>
          <a:ln w="28575" cap="flat" cmpd="sng">
            <a:solidFill>
              <a:srgbClr val="3B5AA8">
                <a:alpha val="100000"/>
              </a:srgbClr>
            </a:solidFill>
            <a:prstDash val="soli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215" y="692785"/>
            <a:ext cx="2952750" cy="27305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l" defTabSz="91440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1700" b="1" i="0" strike="noStrike" cap="none">
                <a:ln w="9525" cap="flat" cmpd="sng">
                  <a:noFill/>
                  <a:prstDash/>
                </a:ln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서비스</a:t>
            </a:r>
            <a:r>
              <a:rPr lang="ko-KR" altLang="en-US" sz="1700" b="1">
                <a:solidFill>
                  <a:schemeClr val="bg1"/>
                </a:solidFill>
                <a:latin typeface="+mn-ea"/>
                <a:ea typeface="맑은 고딕" charset="0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맑은 고딕" charset="0"/>
                <a:cs typeface="+mj-cs"/>
              </a:rPr>
              <a:t>흐름도</a:t>
            </a: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350" y="78105"/>
            <a:ext cx="67754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640" y="476885"/>
            <a:ext cx="454660" cy="15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>
            <a:spLocks/>
          </p:cNvSpPr>
          <p:nvPr/>
        </p:nvSpPr>
        <p:spPr>
          <a:xfrm flipV="1">
            <a:off x="-577850" y="-575945"/>
            <a:ext cx="1181735" cy="1167765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 w="254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 txBox="1">
            <a:spLocks noGrp="1"/>
          </p:cNvSpPr>
          <p:nvPr>
            <p:ph type="ftr" sz="quarter" idx="11"/>
          </p:nvPr>
        </p:nvSpPr>
        <p:spPr>
          <a:xfrm>
            <a:off x="3124200" y="6356350"/>
            <a:ext cx="2896235" cy="365760"/>
          </a:xfrm>
          <a:prstGeom prst="rect">
            <a:avLst/>
          </a:prstGeom>
        </p:spPr>
        <p:txBody>
          <a:bodyPr vert="horz" wrap="square" lIns="91440" tIns="45720" rIns="91440" bIns="45720" numCol="1" anchor="ctr">
            <a:noAutofit/>
          </a:bodyPr>
          <a:lstStyle/>
          <a:p>
            <a:pPr marL="0" indent="0" defTabSz="508000">
              <a:buFontTx/>
              <a:buNone/>
            </a:pPr>
            <a:r>
              <a:rPr lang="ko-KR" altLang="en-US"/>
              <a:t>한이음 ▶ 프로그램 설계서</a:t>
            </a:r>
          </a:p>
        </p:txBody>
      </p:sp>
      <p:sp>
        <p:nvSpPr>
          <p:cNvPr id="27" name="직사각형 26"/>
          <p:cNvSpPr>
            <a:spLocks/>
          </p:cNvSpPr>
          <p:nvPr/>
        </p:nvSpPr>
        <p:spPr>
          <a:xfrm>
            <a:off x="4572000" y="1473835"/>
            <a:ext cx="4292600" cy="4387216"/>
          </a:xfrm>
          <a:prstGeom prst="rect">
            <a:avLst/>
          </a:prstGeom>
          <a:noFill/>
          <a:ln w="0" cap="flat" cmpd="sng">
            <a:solidFill>
              <a:schemeClr val="accent1">
                <a:alpha val="100000"/>
              </a:schemeClr>
            </a:solidFill>
            <a:prstDash val="soli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defTabSz="508000">
              <a:buFontTx/>
              <a:buNone/>
            </a:pPr>
            <a:endParaRPr lang="ko-KR" altLang="en-US" b="1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AB324C-4001-455B-A902-056EA2A7A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3657" y="1584134"/>
            <a:ext cx="4104456" cy="13107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322437-5487-4477-B1E4-63BBA01096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36" y="1473834"/>
            <a:ext cx="4199477" cy="43872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91FE6AE-CD79-403E-AF40-CDF311528B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492" y="1988840"/>
            <a:ext cx="1216496" cy="28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D0FC23-04B6-4E2D-9940-524D8ACB86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" y="1132407"/>
            <a:ext cx="8568952" cy="507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2324913"/>
              </p:ext>
            </p:extLst>
          </p:nvPr>
        </p:nvGraphicFramePr>
        <p:xfrm>
          <a:off x="108354" y="1241782"/>
          <a:ext cx="8898550" cy="5427577"/>
        </p:xfrm>
        <a:graphic>
          <a:graphicData uri="http://schemas.openxmlformats.org/drawingml/2006/table">
            <a:tbl>
              <a:tblPr/>
              <a:tblGrid>
                <a:gridCol w="3074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5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84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3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/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회원가입 화면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310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기존회원은 자신이 회원가입 했던 계정으로 로그인을 할 수 있고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연동하고 싶은 계정으로 로그인할 수 있음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 회원은 회원가입을 할 수 있음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73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∎기존회원의 로그인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회원가입 했던 계정으로 로그인을 할 수 있음</a:t>
                      </a:r>
                      <a:b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</a:b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∎신규 회원의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-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‘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회원가입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’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버튼을 눌러 신규 회원의 회원가입 창으로 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넘어감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아이디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비밀번호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이메일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성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이름을 확인 후 회원정보를 데이터베이스로 저장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5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데이터베이스 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41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 및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63DCC2F3-8D7D-4817-8016-D6FD2BA597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0" y="1277208"/>
            <a:ext cx="2165220" cy="2057500"/>
          </a:xfrm>
          <a:prstGeom prst="rect">
            <a:avLst/>
          </a:prstGeom>
        </p:spPr>
      </p:pic>
      <p:pic>
        <p:nvPicPr>
          <p:cNvPr id="15" name="그림 14" descr="텍스트이(가) 표시된 사진&#10;&#10;자동 생성된 설명">
            <a:extLst>
              <a:ext uri="{FF2B5EF4-FFF2-40B4-BE49-F238E27FC236}">
                <a16:creationId xmlns:a16="http://schemas.microsoft.com/office/drawing/2014/main" id="{1861A623-B182-4D29-9BB3-F7B07EA09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58" y="3429000"/>
            <a:ext cx="1886338" cy="321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41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8941853"/>
              </p:ext>
            </p:extLst>
          </p:nvPr>
        </p:nvGraphicFramePr>
        <p:xfrm>
          <a:off x="108354" y="1241782"/>
          <a:ext cx="8898550" cy="5347707"/>
        </p:xfrm>
        <a:graphic>
          <a:graphicData uri="http://schemas.openxmlformats.org/drawingml/2006/table">
            <a:tbl>
              <a:tblPr/>
              <a:tblGrid>
                <a:gridCol w="3074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83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9653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343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02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4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메인 화면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0100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 한 후 웹사이트의 첫 화면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으로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웹사이트 상단바에 있는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Home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버튼 또는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Task Manager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버튼을 이용해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어느 페이지에서나 메인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홈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)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  <a:ea typeface="맑은 고딕"/>
                        </a:rPr>
                        <a:t>화면으로 이동 가능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GET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STARTED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버튼을 이용하여 통합 기능 페이지로 이동 기능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231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</a:t>
                      </a:r>
                      <a:r>
                        <a:rPr lang="ko-KR" altLang="en-US" sz="105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상단바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-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로그인 전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Login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버튼으로 로그인 가능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로그인 후 자신의 사용자명 확인 가능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Logout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버튼으로 로그아웃 가능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-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모든 페이지에서 위 내용 확인이 가능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∎통합 기능시스템 이동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-GET STARTED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버튼을 통해 통합기능 페이지로 이동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∎기능에 대한 간단한 설명과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About</a:t>
                      </a: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간단한 기능설명이 나타나 있음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-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프로젝트 개요 개발 정보가 나타나 있음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56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눈 깜빡임 측정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졸음 인식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게시판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통계 서비스 등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8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메인 화면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7A97971-3DF0-4E0B-AF3C-1760CB58B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79" y="1276244"/>
            <a:ext cx="3017073" cy="16487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0BFA11-3DE8-40D8-84ED-368F02D22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63" y="4591462"/>
            <a:ext cx="3047468" cy="1789866"/>
          </a:xfrm>
          <a:prstGeom prst="rect">
            <a:avLst/>
          </a:prstGeom>
        </p:spPr>
      </p:pic>
      <p:sp>
        <p:nvSpPr>
          <p:cNvPr id="19" name="화살표: 아래쪽 18">
            <a:extLst>
              <a:ext uri="{FF2B5EF4-FFF2-40B4-BE49-F238E27FC236}">
                <a16:creationId xmlns:a16="http://schemas.microsoft.com/office/drawing/2014/main" id="{AB901520-B283-497E-8DD0-FF144B069E9E}"/>
              </a:ext>
            </a:extLst>
          </p:cNvPr>
          <p:cNvSpPr/>
          <p:nvPr/>
        </p:nvSpPr>
        <p:spPr>
          <a:xfrm>
            <a:off x="153273" y="1442188"/>
            <a:ext cx="170255" cy="1338739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F57714-E72F-415C-8915-9E16DB455C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095" y="2818961"/>
            <a:ext cx="1554585" cy="165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93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581192"/>
              </p:ext>
            </p:extLst>
          </p:nvPr>
        </p:nvGraphicFramePr>
        <p:xfrm>
          <a:off x="108352" y="1241783"/>
          <a:ext cx="8958255" cy="4915206"/>
        </p:xfrm>
        <a:graphic>
          <a:graphicData uri="http://schemas.openxmlformats.org/drawingml/2006/table">
            <a:tbl>
              <a:tblPr/>
              <a:tblGrid>
                <a:gridCol w="26634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9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98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6147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03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통합 기능 페이지 화면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메인 화면에서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Task Manager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실행 버튼을 통하여 이동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사용자가 이용할 수 있는 페이지로 캠화면으로 졸음을 인식하고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,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 눈 깜빡임을 측정하여 졸음 예방효과와 안구건조증 예방 효과가 나타남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부가적으로 시계와 스톱워치 일간 투두리스트를 화면에 배치함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∎졸음 감지 및 눈동자 깜빡임 측정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인공지능으로 학습된 모델을 통하여 캠화면에 사용자의 눈 깜빡임을 측정하고 감지하여 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이를 통해 졸음 감지 알림이 제공되고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눈 깜빡임이 부족하면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분 내로 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회 이상 깜빡여야 한다는 알림이 제공됨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∎시계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스톱워치 및 투두리스트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ea typeface="맑은 고딕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사용자가 한눈에 볼 수 있는 크기의 시계를 화면상에 배치하고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/>
                        </a:rPr>
                        <a:t>업무나 학업 중에 일정을 관리할 수 있는 투두리스트와 스톱워치를 부가기능으로 제공</a:t>
                      </a:r>
                      <a:endParaRPr lang="en-US" altLang="ko-KR" sz="1050" kern="0" spc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21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졸음 감지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및 인식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눈 깜빡임 측정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시계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스톱워치</a:t>
                      </a:r>
                      <a:r>
                        <a:rPr lang="en-US" altLang="ko-KR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투두리스트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737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</a:rPr>
                        <a:t>통합 기능</a:t>
                      </a: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F7FE3DFF-9A8D-49DA-8000-CFCC81ACC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49" y="4005839"/>
            <a:ext cx="2622399" cy="1681072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F61A8736-6045-4416-B7C8-BCE1DE6F28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749" y="1509792"/>
            <a:ext cx="2492191" cy="1361875"/>
          </a:xfrm>
          <a:prstGeom prst="rect">
            <a:avLst/>
          </a:prstGeom>
        </p:spPr>
      </p:pic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A39F3025-F05D-47FD-B3AD-63FDFE6B2690}"/>
              </a:ext>
            </a:extLst>
          </p:cNvPr>
          <p:cNvSpPr/>
          <p:nvPr/>
        </p:nvSpPr>
        <p:spPr>
          <a:xfrm>
            <a:off x="1260210" y="2469012"/>
            <a:ext cx="215446" cy="1517321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42E940-05CB-4500-9D88-EA39D13E26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9401" y="3995071"/>
            <a:ext cx="2622399" cy="24237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EF1535F-999C-46C5-91F4-72BCE64107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2275" y="136024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341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2708</TotalTime>
  <Words>3790</Words>
  <Application>Microsoft Office PowerPoint</Application>
  <PresentationFormat>화면 슬라이드 쇼(4:3)</PresentationFormat>
  <Paragraphs>1337</Paragraphs>
  <Slides>44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4" baseType="lpstr">
      <vt:lpstr>AppleSDGothicNeo</vt:lpstr>
      <vt:lpstr>-apple-system</vt:lpstr>
      <vt:lpstr>se-nanumgothic</vt:lpstr>
      <vt:lpstr>돋움</vt:lpstr>
      <vt:lpstr>맑은 고딕</vt:lpstr>
      <vt:lpstr>맑은 고딕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최 영환</cp:lastModifiedBy>
  <cp:revision>373</cp:revision>
  <dcterms:created xsi:type="dcterms:W3CDTF">2014-04-16T00:55:54Z</dcterms:created>
  <dcterms:modified xsi:type="dcterms:W3CDTF">2022-07-07T07:50:48Z</dcterms:modified>
</cp:coreProperties>
</file>